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13716000" cx="24384000"/>
  <p:notesSz cx="6858000" cy="9144000"/>
  <p:embeddedFontLst>
    <p:embeddedFont>
      <p:font typeface="Raleway"/>
      <p:regular r:id="rId80"/>
      <p:bold r:id="rId81"/>
      <p:italic r:id="rId82"/>
      <p:boldItalic r:id="rId83"/>
    </p:embeddedFont>
    <p:embeddedFont>
      <p:font typeface="Roboto"/>
      <p:regular r:id="rId84"/>
      <p:bold r:id="rId85"/>
      <p:italic r:id="rId86"/>
      <p:boldItalic r:id="rId87"/>
    </p:embeddedFont>
    <p:embeddedFont>
      <p:font typeface="Quattrocento Sans"/>
      <p:regular r:id="rId88"/>
      <p:bold r:id="rId89"/>
      <p:italic r:id="rId90"/>
      <p:boldItalic r:id="rId91"/>
    </p:embeddedFont>
    <p:embeddedFont>
      <p:font typeface="Helvetica Neue"/>
      <p:regular r:id="rId92"/>
      <p:bold r:id="rId93"/>
      <p:italic r:id="rId94"/>
      <p:boldItalic r:id="rId95"/>
    </p:embeddedFont>
    <p:embeddedFont>
      <p:font typeface="Helvetica Neue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0" roundtripDataSignature="AMtx7mhyCcwGj+Ib8JFzAFD7Is+1ue5O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0" Type="http://customschemas.google.com/relationships/presentationmetadata" Target="meta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HelveticaNeueLight-bold.fntdata"/><Relationship Id="rId96" Type="http://schemas.openxmlformats.org/officeDocument/2006/relationships/font" Target="fonts/HelveticaNeueLight-regular.fntdata"/><Relationship Id="rId11" Type="http://schemas.openxmlformats.org/officeDocument/2006/relationships/slide" Target="slides/slide7.xml"/><Relationship Id="rId99" Type="http://schemas.openxmlformats.org/officeDocument/2006/relationships/font" Target="fonts/HelveticaNeueLight-boldItalic.fntdata"/><Relationship Id="rId10" Type="http://schemas.openxmlformats.org/officeDocument/2006/relationships/slide" Target="slides/slide6.xml"/><Relationship Id="rId98" Type="http://schemas.openxmlformats.org/officeDocument/2006/relationships/font" Target="fonts/HelveticaNeueLight-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QuattrocentoSans-boldItalic.fntdata"/><Relationship Id="rId90" Type="http://schemas.openxmlformats.org/officeDocument/2006/relationships/font" Target="fonts/QuattrocentoSans-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Roboto-regular.fntdata"/><Relationship Id="rId83" Type="http://schemas.openxmlformats.org/officeDocument/2006/relationships/font" Target="fonts/Raleway-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QuattrocentoSans-regular.fntdata"/><Relationship Id="rId87" Type="http://schemas.openxmlformats.org/officeDocument/2006/relationships/font" Target="fonts/Roboto-boldItalic.fntdata"/><Relationship Id="rId89" Type="http://schemas.openxmlformats.org/officeDocument/2006/relationships/font" Target="fonts/QuattrocentoSans-bold.fntdata"/><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Helvetica Neue"/>
              <a:buNone/>
            </a:pPr>
            <a:r>
              <a:rPr lang="en-US"/>
              <a:t>We’ve spent the past few lectures discussing “supervised” learning.  As a recap, “supervised” learning is when you tell your models what outputs they should map to. You have clearly defined “labels”, you give data to your model and it tries to find the “right answer”. But sometimes, you end up with problems that don’t fit neatly into these square boxes or you may not know the shape your data will take until you process it. </a:t>
            </a:r>
            <a:endParaRPr/>
          </a:p>
          <a:p>
            <a:pPr indent="0" lvl="0" marL="0" marR="0" rtl="0" algn="l">
              <a:lnSpc>
                <a:spcPct val="100000"/>
              </a:lnSpc>
              <a:spcBef>
                <a:spcPts val="0"/>
              </a:spcBef>
              <a:spcAft>
                <a:spcPts val="0"/>
              </a:spcAft>
              <a:buClr>
                <a:srgbClr val="000000"/>
              </a:buClr>
              <a:buSzPts val="2200"/>
              <a:buFont typeface="Helvetica Neue"/>
              <a:buNone/>
            </a:pPr>
            <a:r>
              <a:t/>
            </a:r>
            <a:endParaRPr/>
          </a:p>
          <a:p>
            <a:pPr indent="0" lvl="0" marL="0" marR="0" rtl="0" algn="l">
              <a:lnSpc>
                <a:spcPct val="100000"/>
              </a:lnSpc>
              <a:spcBef>
                <a:spcPts val="0"/>
              </a:spcBef>
              <a:spcAft>
                <a:spcPts val="0"/>
              </a:spcAft>
              <a:buClr>
                <a:srgbClr val="000000"/>
              </a:buClr>
              <a:buSzPts val="2200"/>
              <a:buFont typeface="Helvetica Neue"/>
              <a:buNone/>
            </a:pPr>
            <a:r>
              <a:rPr lang="en-US"/>
              <a:t>(We are no longer creating a function with an output.)</a:t>
            </a:r>
            <a:endParaRPr/>
          </a:p>
          <a:p>
            <a:pPr indent="0" lvl="0" marL="0" marR="0" rtl="0" algn="l">
              <a:lnSpc>
                <a:spcPct val="100000"/>
              </a:lnSpc>
              <a:spcBef>
                <a:spcPts val="0"/>
              </a:spcBef>
              <a:spcAft>
                <a:spcPts val="0"/>
              </a:spcAft>
              <a:buClr>
                <a:srgbClr val="000000"/>
              </a:buClr>
              <a:buSzPts val="2200"/>
              <a:buFont typeface="Helvetica Neue"/>
              <a:buNone/>
            </a:pPr>
            <a:r>
              <a:t/>
            </a:r>
            <a:endParaRPr/>
          </a:p>
          <a:p>
            <a:pPr indent="0" lvl="0" marL="0" marR="0" rtl="0" algn="l">
              <a:lnSpc>
                <a:spcPct val="100000"/>
              </a:lnSpc>
              <a:spcBef>
                <a:spcPts val="0"/>
              </a:spcBef>
              <a:spcAft>
                <a:spcPts val="0"/>
              </a:spcAft>
              <a:buClr>
                <a:srgbClr val="000000"/>
              </a:buClr>
              <a:buSzPts val="2200"/>
              <a:buFont typeface="Helvetica Neue"/>
              <a:buNone/>
            </a:pPr>
            <a:r>
              <a:rPr lang="en-US"/>
              <a:t>Today, we will be talking about unsupervised learning. Unsupervised learning on the other hand deals with unlabeled data. Effectively, the system tries to find patterns in the dataset, and your data gets grouped up based on these patterns. </a:t>
            </a:r>
            <a:endParaRPr/>
          </a:p>
          <a:p>
            <a:pPr indent="0" lvl="0" marL="0" marR="0" rtl="0" algn="l">
              <a:lnSpc>
                <a:spcPct val="100000"/>
              </a:lnSpc>
              <a:spcBef>
                <a:spcPts val="0"/>
              </a:spcBef>
              <a:spcAft>
                <a:spcPts val="0"/>
              </a:spcAft>
              <a:buClr>
                <a:srgbClr val="000000"/>
              </a:buClr>
              <a:buSzPts val="2200"/>
              <a:buFont typeface="Helvetica Neue"/>
              <a:buNone/>
            </a:pPr>
            <a:r>
              <a:t/>
            </a:r>
            <a:endParaRPr/>
          </a:p>
        </p:txBody>
      </p:sp>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Alright! Now our centroids have stopped moving. This occurs when the reassignment of the datapoints doesn’t change what centroid they are attached to. </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What I’ve described here is called the k-means clustering algorithm. (WAIT FOR QUESTIONS).</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The reason why this is such a good, and popular way to find clusters, is that it can exclude outliers. Theres also many uses for doing k-means, like feature importance.</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Something to keep in mind is that with k-means clustering, (click) every time you run it you may actually end up with different clusters and that’s okay. (next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There’s a certain degree of randomness built into the algorithm and this randomness comes from the first step where we placed the initial centroids down (click)</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a:t>This algorithm is called an indeterministic algorithm due to this built-in randomness. </a:t>
            </a:r>
            <a:endParaRPr/>
          </a:p>
        </p:txBody>
      </p:sp>
      <p:sp>
        <p:nvSpPr>
          <p:cNvPr id="472" name="Google Shape;47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quickly summarize. We’ve fully covered k-means clustering which involves calculating the centroids of groups of data, grouping points based on their closeness to those centroids, and repeating these steps until the centroids stopped changing.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Now, we’ll be moving into another subset of unsupervised learning called dimensionality reduction. And I’ll talk about why we might be interested in the reducing the number of dimensions of our dataset, and how to do it safely through a method called principal component analysis.</a:t>
            </a:r>
            <a:endParaRPr/>
          </a:p>
        </p:txBody>
      </p:sp>
      <p:sp>
        <p:nvSpPr>
          <p:cNvPr id="479" name="Google Shape;4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to start, WHY do we want to use dimensionality reduction? It sounds like a useless tool: why should we intentionally cut out some of our valuable features? Well the main goal here is to simplify our dataset; to bring down the number of dimensions and consequently bring down the complexity of the dataset. This allows our models to run faster and have a lower risk of overfitting.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Of course there are downsides, namely, we are inherently losing information by cutting off some dimensions of our dataset. This itself is unavoidable, but there are clever ways of minimizing this downside through algorithms such as PCA.</a:t>
            </a:r>
            <a:endParaRPr/>
          </a:p>
        </p:txBody>
      </p:sp>
      <p:sp>
        <p:nvSpPr>
          <p:cNvPr id="485" name="Google Shape;48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To explain PCA I’m going to start by drawing this rather boring line. The specific algorithm for determining where and how the line should be drawn involves a lot of dense linear algebra which we won’t cover for the sake of time. However, I will briefly explain how the math works intuitively later on.</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So. Back to our line. The way we use this is we pretend like this line represents our new axis. In our case, this line represents some linear combination of both fashion and comfort (click).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Let’s call this new axis our “ComfortFashion” axis. Let’s now project all our data onto this new axis. </a:t>
            </a:r>
            <a:endParaRPr/>
          </a:p>
        </p:txBody>
      </p:sp>
      <p:sp>
        <p:nvSpPr>
          <p:cNvPr id="539" name="Google Shape;53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And now, we reach our final result.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We’ve cut the number of dimensions from 2 to 1 but in a way such that we didn’t lose much information. We can now treat this new dataset like our old one and run algorithms like clustering on it again while still retaining much of the original effectiveness.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Of course, this example is a toy example since, for the sake of visualization, there were only two dimensions to begin with. But in datasets like the wine dataset with over 10 different dimensions, condensing some of its dimensions becomes much more beneficial.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Now let’s return to a part I glossed over previously. (click) How exactly do we find a “good” line? </a:t>
            </a:r>
            <a:endParaRPr/>
          </a:p>
          <a:p>
            <a:pPr indent="0" lvl="0" marL="0" rtl="0" algn="l">
              <a:lnSpc>
                <a:spcPct val="117999"/>
              </a:lnSpc>
              <a:spcBef>
                <a:spcPts val="0"/>
              </a:spcBef>
              <a:spcAft>
                <a:spcPts val="0"/>
              </a:spcAft>
              <a:buSzPts val="1400"/>
              <a:buNone/>
            </a:pPr>
            <a:r>
              <a:t/>
            </a:r>
            <a:endParaRPr/>
          </a:p>
        </p:txBody>
      </p:sp>
      <p:sp>
        <p:nvSpPr>
          <p:cNvPr id="592" name="Google Shape;5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take a step back to our original, non-compressed data and I’ll bring up two lines we could have used for PCA. How do we tell which line is better for PCA?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Remember that our original goal is to cut a dimension without losing too much information. This second part is important; our focus is on retaining information, or more precisely, we want to retain as much variation as possible.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So what exactly do I mean by “retaining variation”? I’ll demonstrate with a visual example. Let’s see what happens if we use the red line as our principle component. </a:t>
            </a:r>
            <a:endParaRPr/>
          </a:p>
          <a:p>
            <a:pPr indent="0" lvl="0" marL="0" rtl="0" algn="l">
              <a:lnSpc>
                <a:spcPct val="117999"/>
              </a:lnSpc>
              <a:spcBef>
                <a:spcPts val="0"/>
              </a:spcBef>
              <a:spcAft>
                <a:spcPts val="0"/>
              </a:spcAft>
              <a:buSzPts val="1400"/>
              <a:buNone/>
            </a:pPr>
            <a:r>
              <a:t/>
            </a:r>
            <a:endParaRPr/>
          </a:p>
        </p:txBody>
      </p:sp>
      <p:sp>
        <p:nvSpPr>
          <p:cNvPr id="650" name="Google Shape;6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We see that there’s a lot of our data overlapping and mushed on top of each other. This is an example of variation not being captured as everything is kind of in the same spot.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So back to principle component analysis. What we want is a line that retains as much variation as possible and minimize this mushing. This, as a result, lets us retain as much information as possible when cutting dimensions.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MENTION OVERFITTING</a:t>
            </a:r>
            <a:endParaRPr/>
          </a:p>
          <a:p>
            <a:pPr indent="0" lvl="0" marL="0" rtl="0" algn="l">
              <a:lnSpc>
                <a:spcPct val="117999"/>
              </a:lnSpc>
              <a:spcBef>
                <a:spcPts val="0"/>
              </a:spcBef>
              <a:spcAft>
                <a:spcPts val="0"/>
              </a:spcAft>
              <a:buSzPts val="1400"/>
              <a:buNone/>
            </a:pPr>
            <a:r>
              <a:rPr lang="en-US"/>
              <a:t>Provide a real world example e.g. genes</a:t>
            </a:r>
            <a:endParaRPr/>
          </a:p>
        </p:txBody>
      </p:sp>
      <p:sp>
        <p:nvSpPr>
          <p:cNvPr id="706" name="Google Shape;70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Formally, the procedure for principle component analysis is to, first, find a good basis line that maximizes variation. This is what we just talked about.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highlight>
                  <a:srgbClr val="FEEF56"/>
                </a:highlight>
              </a:rPr>
              <a:t>PCA is mainly used to prevent overfitting</a:t>
            </a:r>
            <a:endParaRPr>
              <a:highlight>
                <a:srgbClr val="FEEF56"/>
              </a:highlight>
            </a:endParaRPr>
          </a:p>
          <a:p>
            <a:pPr indent="0" lvl="0" marL="0" rtl="0" algn="l">
              <a:lnSpc>
                <a:spcPct val="117999"/>
              </a:lnSpc>
              <a:spcBef>
                <a:spcPts val="0"/>
              </a:spcBef>
              <a:spcAft>
                <a:spcPts val="0"/>
              </a:spcAft>
              <a:buSzPts val="1400"/>
              <a:buNone/>
            </a:pPr>
            <a:r>
              <a:rPr lang="en-US">
                <a:highlight>
                  <a:srgbClr val="FEEF56"/>
                </a:highlight>
              </a:rPr>
              <a:t>Explain the WHY</a:t>
            </a:r>
            <a:endParaRPr>
              <a:highlight>
                <a:srgbClr val="FEEF56"/>
              </a:highlight>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Next, we simply project our samples onto this new dimension to complete the procedure. And that’s all there is to it. (QUESTIONS)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Next up… </a:t>
            </a:r>
            <a:endParaRPr/>
          </a:p>
        </p:txBody>
      </p:sp>
      <p:sp>
        <p:nvSpPr>
          <p:cNvPr id="763" name="Google Shape;76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7fe91ecb1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quickly summarize. We’ve fully covered k-means clustering which involves calculating the centroids of groups of data, grouping points based on their closeness to those centroids, and repeating these steps until the centroids stopped changing. Now, lets move on to ChatGPT</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Now, we’ll be moving into another subset of unsupervised learning called dimensionality reduction. We’ll be why we might be interested in the reducing the number of dimensions of our dataset, and how to do it safely through a method called principal component analysis.</a:t>
            </a:r>
            <a:endParaRPr/>
          </a:p>
        </p:txBody>
      </p:sp>
      <p:sp>
        <p:nvSpPr>
          <p:cNvPr id="823" name="Google Shape;823;g27fe91ecb1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e6353a954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And to give you guys a solid understanding, first, I’ll talk about cats</a:t>
            </a:r>
            <a:endParaRPr/>
          </a:p>
        </p:txBody>
      </p:sp>
      <p:sp>
        <p:nvSpPr>
          <p:cNvPr id="86" name="Google Shape;86;g2fe6353a95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fe91ecb1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27fe91ecb1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ChatGPT is what is called a “LLM”, short for Large Language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7fe91ecb1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7fe91ecb1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solidFill>
                  <a:srgbClr val="374151"/>
                </a:solidFill>
                <a:latin typeface="Arial"/>
                <a:ea typeface="Arial"/>
                <a:cs typeface="Arial"/>
                <a:sym typeface="Arial"/>
              </a:rPr>
              <a:t>You may have heard of this name before, and it’s what popularized this recent AI boom. </a:t>
            </a:r>
            <a:r>
              <a:rPr b="0" i="0" lang="en-US">
                <a:solidFill>
                  <a:srgbClr val="374151"/>
                </a:solidFill>
                <a:latin typeface="Arial"/>
                <a:ea typeface="Arial"/>
                <a:cs typeface="Arial"/>
                <a:sym typeface="Arial"/>
              </a:rPr>
              <a:t>When people think about an LLM, then tend to think about model size</a:t>
            </a:r>
            <a:r>
              <a:rPr lang="en-US">
                <a:solidFill>
                  <a:srgbClr val="374151"/>
                </a:solidFill>
                <a:latin typeface="Arial"/>
                <a:ea typeface="Arial"/>
                <a:cs typeface="Arial"/>
                <a:sym typeface="Arial"/>
              </a:rPr>
              <a:t>. The “large” in LLM references its datasize, specifically it’s text corpus. These corpuses can contain trillions of words</a:t>
            </a:r>
            <a:r>
              <a:rPr b="0" i="0" lang="en-US">
                <a:solidFill>
                  <a:srgbClr val="374151"/>
                </a:solidFill>
                <a:latin typeface="Arial"/>
                <a:ea typeface="Arial"/>
                <a:cs typeface="Arial"/>
                <a:sym typeface="Arial"/>
              </a:rPr>
              <a:t>. More importantly, LLMs are often trained as general purpose models. In other words, it learns the commonality of human languages, as we described earlier. For such large efforts, not many companies/organizations/people can afford. Only a few large cooperations. Therefore, these models are often pretrained and can be fine-tuned to do specific tasks.</a:t>
            </a:r>
            <a:r>
              <a:rPr lang="en-US">
                <a:solidFill>
                  <a:srgbClr val="374151"/>
                </a:solidFill>
                <a:latin typeface="Arial"/>
                <a:ea typeface="Arial"/>
                <a:cs typeface="Arial"/>
                <a:sym typeface="Arial"/>
              </a:rPr>
              <a:t> </a:t>
            </a:r>
            <a:r>
              <a:rPr b="0" i="0" lang="en-US">
                <a:solidFill>
                  <a:srgbClr val="374151"/>
                </a:solidFill>
                <a:latin typeface="Arial"/>
                <a:ea typeface="Arial"/>
                <a:cs typeface="Arial"/>
                <a:sym typeface="Arial"/>
              </a:rPr>
              <a:t>We will talk about fine tuning in a few slides. </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These embeddings are then processed by the model's neural network,</a:t>
            </a:r>
            <a:endParaRPr/>
          </a:p>
          <a:p>
            <a:pPr indent="-298450" lvl="0" marL="457200" rtl="0" algn="l">
              <a:lnSpc>
                <a:spcPct val="100000"/>
              </a:lnSpc>
              <a:spcBef>
                <a:spcPts val="0"/>
              </a:spcBef>
              <a:spcAft>
                <a:spcPts val="0"/>
              </a:spcAft>
              <a:buSzPts val="1100"/>
              <a:buChar char="●"/>
            </a:pPr>
            <a:br>
              <a:rPr lang="en-US"/>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7fe91ecb1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7fe91ecb1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US">
                <a:solidFill>
                  <a:srgbClr val="374151"/>
                </a:solidFill>
                <a:latin typeface="Arial"/>
                <a:ea typeface="Arial"/>
                <a:cs typeface="Arial"/>
                <a:sym typeface="Arial"/>
              </a:rPr>
              <a:t>In a large language model (LLM), such as GPT-4o, the model takes raw input as text in a sequential manner. The input text is typically passed to the model in the form of a string or a list of strings. When feeding the input to the model, it is important to consider the maximum token limit imposed by the model. Tokens are chunks of text that the model processes, and each token can be as short as one character or as long as one word, depending on the tokenizer used. The maximum token limit varies depending on the specific model variant, with GPT-3 having a limit of 4096 tokens and GPT-4 having a limit of 8000 tokens.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7fe91ecb1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27fe91ecb1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US">
                <a:solidFill>
                  <a:srgbClr val="374151"/>
                </a:solidFill>
                <a:latin typeface="Arial"/>
                <a:ea typeface="Arial"/>
                <a:cs typeface="Arial"/>
                <a:sym typeface="Arial"/>
              </a:rPr>
              <a:t>After the input text is tokenized, it is converted into numerical representations called embeddings, which capture the semantic meaning of the tokens.</a:t>
            </a:r>
            <a:endParaRPr/>
          </a:p>
          <a:p>
            <a:pPr indent="0" lvl="0" marL="0" rtl="0" algn="l">
              <a:lnSpc>
                <a:spcPct val="100000"/>
              </a:lnSpc>
              <a:spcBef>
                <a:spcPts val="0"/>
              </a:spcBef>
              <a:spcAft>
                <a:spcPts val="0"/>
              </a:spcAft>
              <a:buSzPts val="1100"/>
              <a:buNone/>
            </a:pPr>
            <a:r>
              <a:rPr lang="en-US"/>
              <a:t>This is a very critical concept. This is why ChatGPT generates different answers if you try at multiple times. This is also the generation part. Why it is not “accurate”. It is not supposed to be ”accurate”. It meant to mimic human language.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fe91ecb18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27fe91ecb18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7fe91ecb18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27fe91ecb18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7fe91ecb18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27fe91ecb1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7fe91ecb18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27fe91ecb18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Does anyone have any questions?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7fe91ecb18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27fe91ecb18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7fe91ecb18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g27fe91ecb1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e6353a954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say you were to show a person who has no experience in identifying cat breeds, this image. However, you could still expect them to be able to sort the cats into groups with their respective breed, even if they don’t know what the breed is specifically, or how cats of that breed look. This is how unsupervised learning works, where you give a model your data without the answers, and it identifies patterns within that data to learn or infer some underlying structure.</a:t>
            </a:r>
            <a:endParaRPr/>
          </a:p>
        </p:txBody>
      </p:sp>
      <p:sp>
        <p:nvSpPr>
          <p:cNvPr id="91" name="Google Shape;91;g2fe6353a954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7fe91ecb18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27fe91ecb18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7fe91ecb18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27fe91ecb18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7fe91ecb18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27fe91ecb18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7fe91ecb18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27fe91ecb1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7fe91ecb18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27fe91ecb18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Why is Fine-tuning needed? It plays several important roles. </a:t>
            </a:r>
            <a:endParaRPr/>
          </a:p>
          <a:p>
            <a:pPr indent="0" lvl="0" marL="0" rtl="0" algn="l">
              <a:lnSpc>
                <a:spcPct val="100000"/>
              </a:lnSpc>
              <a:spcBef>
                <a:spcPts val="0"/>
              </a:spcBef>
              <a:spcAft>
                <a:spcPts val="0"/>
              </a:spcAft>
              <a:buSzPts val="1100"/>
              <a:buNone/>
            </a:pPr>
            <a:r>
              <a:rPr lang="en-US"/>
              <a:t>One is that it aligns the model with human values. Second, this is required for a </a:t>
            </a:r>
            <a:r>
              <a:rPr lang="en-US"/>
              <a:t>more</a:t>
            </a:r>
            <a:r>
              <a:rPr lang="en-US"/>
              <a:t> specific, tailored model. Third, it teaches the model </a:t>
            </a:r>
            <a:r>
              <a:rPr lang="en-US"/>
              <a:t>grammatical</a:t>
            </a:r>
            <a:r>
              <a:rPr lang="en-US"/>
              <a:t> convention.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7fe91ecb18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27fe91ecb18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first step of fine-tuning is to get human response that a model can mimic.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7fe91ecb18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27fe91ecb18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Next token generation can already be very powerful. But is it enough. For example, if we ask the model a question,… remember this is a probability model. So It is possible for it to generate multiple different answers. All similar to what it has seen. The first one is probably a correct answer it finds somewhere. The second could come from some Internet text when a teacher posted an exam multi-choice question. The third one could be a rhetorical question again seen in its corpus.All these are reasonable, human-like text. After all, we probably seen something like this in our daily language. But to answer the question, we probably want chatGPT to give us the first answer.  To address this issue, it comes to be fine-tuning part of ChatGPT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065e19e9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3065e19e9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Next token generation can already be very powerful. But is it enough. For example, if we ask the model a question,… remember this is a probability model. So It is possible for it to generate multiple different answers. All similar to what it has seen. The first one is probably a correct answer it finds somewhere. The second could come from some Internet text when a teacher posted an exam multi-choice question. The third one could be a rhetorical question again seen in its corpus.All these are reasonable, human-like text. After all, we probably seen something like this in our daily language. But to answer the question, we probably want chatGPT to give us the first answer.  To address this issue, it comes to be fine-tuning part of ChatGPT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7fe91ecb18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27fe91ecb18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chemeClr val="dk1"/>
                </a:solidFill>
                <a:latin typeface="Arial"/>
                <a:ea typeface="Arial"/>
                <a:cs typeface="Arial"/>
                <a:sym typeface="Arial"/>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7fe91ecb18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27fe91ecb18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Such information is used to train a so-called teacher model. Basically, the teacher model learns how to compare answers. If the question and these three answers are given to the teacher model, at inference time, it tells us the first answer is better. Again this is unsupervised learning. The training dataset is generated (the ranks) by humans. At inference time,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As you can imagine, unsupervised learning is a very broad term. Let’s narrow the discussion a bit by focusing on only two types of unsupervised learning: clustering and dimension reduction. I’ll explain clustering first. </a:t>
            </a:r>
            <a:endParaRPr/>
          </a:p>
        </p:txBody>
      </p:sp>
      <p:sp>
        <p:nvSpPr>
          <p:cNvPr id="103" name="Google Shape;1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7fe91ecb18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g27fe91ecb18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chemeClr val="dk1"/>
                </a:solidFill>
                <a:latin typeface="Arial"/>
                <a:ea typeface="Arial"/>
                <a:cs typeface="Arial"/>
                <a:sym typeface="Arial"/>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7fe91ecb18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0" name="Google Shape;1080;g27fe91ecb1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7fe91ecb18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27fe91ecb18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7fe91ecb18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27fe91ecb18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Lawyer mistake happened in 2023</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7fe91ecb18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27fe91ecb18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Despite those pitfalls, AI is still useful.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7fe91ecb18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27fe91ecb1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There are also a lot of LLM tools e.g. GPT store, which are fine-tuned for a lot of different purposes. You can explore everywhere if you want, but we're going to give you one example.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7fe91ecb18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27fe91ecb18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7fe91ecb18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27fe91ecb18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7fe91ecb18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27fe91ecb18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Here are some prompting tips.</a:t>
            </a: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7fe91ecb18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27fe91ecb18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Prompt: Act as if you're a thoughtful and highly experienced software developer. I want advice on what intermediate packets I would need in order to build my own highly effective logistic regression model.</a:t>
            </a:r>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US" sz="1800"/>
              <a:t>In the development process, I would like to use only Python as the language in the backend, specifically with the packages pandas and scikit-learn. Assume we're going to use the iris dataset from the load_iris function. </a:t>
            </a:r>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US" sz="1800"/>
              <a:t>Please provide me a list in order from most to least important, and give a short explanation about what each element might entail and why it's important.</a:t>
            </a:r>
            <a:endParaRPr/>
          </a:p>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Clusters are pretty interesting. They rely on the natural similarities between sections of your data. Imagine that you’re plotting Fashion versus comfort for shoes. You’re analyzing people’s opinions of sneakers, crocs, slippers, and so on.  When you analyze specific shoes you see that some of them are more similar to each other than they are to other shoes so (click)</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…this green cluster could be the slippers: comfortable but not as fashionable (click)</a:t>
            </a:r>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…this blue cluster could be the sneakers: fashionable but not as comfortable (click)</a:t>
            </a:r>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…and this yellow cluster could be the crocs: both fashionable and comfortable </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So clusters can tell us specifics about the relationship of data (click)…</a:t>
            </a:r>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even if your data is unlabeled! </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Now this begs the question… (click) how do we find the clusters?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7fe91ecb18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g27fe91ecb18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 Given these ideas, </a:t>
            </a:r>
            <a:r>
              <a:rPr lang="en-US" sz="3200">
                <a:latin typeface="Quattrocento Sans"/>
                <a:ea typeface="Quattrocento Sans"/>
                <a:cs typeface="Quattrocento Sans"/>
                <a:sym typeface="Quattrocento Sans"/>
              </a:rPr>
              <a:t>c</a:t>
            </a:r>
            <a:r>
              <a:rPr lang="en-US" sz="3200"/>
              <a:t>an you now generate me a step-by-step workflow that you would use to code the logistic regression model? You don't need to generate any code, just describe how it would work.</a:t>
            </a:r>
            <a:endParaRPr sz="1800">
              <a:latin typeface="Quattrocento Sans"/>
              <a:ea typeface="Quattrocento Sans"/>
              <a:cs typeface="Quattrocento Sans"/>
              <a:sym typeface="Quattrocento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7fe91ecb18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27fe91ecb18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 We will now enter an editing phase in order to modify the workflow as thoroughly as possible. For each round, you will prompt the user for feedback, then ingress the feedback, make changes, and rewrite the workflow given above. Keep prompting for feedback until the user is sufficiently satisfied with the workflow.</a:t>
            </a:r>
            <a:endParaRPr/>
          </a:p>
          <a:p>
            <a:pPr indent="0" lvl="0" marL="0" rtl="0" algn="l">
              <a:lnSpc>
                <a:spcPct val="100000"/>
              </a:lnSpc>
              <a:spcBef>
                <a:spcPts val="0"/>
              </a:spcBef>
              <a:spcAft>
                <a:spcPts val="0"/>
              </a:spcAft>
              <a:buSzPts val="1100"/>
              <a:buNone/>
            </a:pPr>
            <a:r>
              <a:t/>
            </a:r>
            <a:endParaRPr sz="1800">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1100"/>
              <a:buNone/>
            </a:pPr>
            <a:r>
              <a:rPr lang="en-US" sz="3200"/>
              <a:t>Edit #1: Assume we're going to be coding in Google Colab. Assume also that the model is just for personal use, so it doesn't need to be deployed or saved anywhere and can be kept within Colab. Would the workflow then change?</a:t>
            </a:r>
            <a:endParaRPr/>
          </a:p>
          <a:p>
            <a:pPr indent="0" lvl="0" marL="0" rtl="0" algn="l">
              <a:lnSpc>
                <a:spcPct val="100000"/>
              </a:lnSpc>
              <a:spcBef>
                <a:spcPts val="0"/>
              </a:spcBef>
              <a:spcAft>
                <a:spcPts val="0"/>
              </a:spcAft>
              <a:buSzPts val="1100"/>
              <a:buNone/>
            </a:pPr>
            <a:r>
              <a:t/>
            </a:r>
            <a:endParaRPr sz="3200"/>
          </a:p>
          <a:p>
            <a:pPr indent="0" lvl="0" marL="0" rtl="0" algn="l">
              <a:lnSpc>
                <a:spcPct val="100000"/>
              </a:lnSpc>
              <a:spcBef>
                <a:spcPts val="0"/>
              </a:spcBef>
              <a:spcAft>
                <a:spcPts val="0"/>
              </a:spcAft>
              <a:buSzPts val="1100"/>
              <a:buNone/>
            </a:pPr>
            <a:r>
              <a:rPr b="1" lang="en-US" sz="3200"/>
              <a:t>ASK AUDIENCE FOR FURTHER EDITS, ETC.</a:t>
            </a:r>
            <a:endParaRPr b="1"/>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7fe91ecb18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27fe91ecb18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Prompts: </a:t>
            </a:r>
            <a:endParaRPr/>
          </a:p>
          <a:p>
            <a:pPr indent="-457200" lvl="0" marL="457200" rtl="0" algn="l">
              <a:lnSpc>
                <a:spcPct val="100000"/>
              </a:lnSpc>
              <a:spcBef>
                <a:spcPts val="0"/>
              </a:spcBef>
              <a:spcAft>
                <a:spcPts val="0"/>
              </a:spcAft>
              <a:buSzPts val="1100"/>
              <a:buFont typeface="Arial"/>
              <a:buChar char="•"/>
            </a:pPr>
            <a:r>
              <a:rPr lang="en-US" sz="3200"/>
              <a:t>Are you able to explore the iris dataset for me? If so, can you provide me with a series of explicit conclusions?</a:t>
            </a:r>
            <a:endParaRPr/>
          </a:p>
          <a:p>
            <a:pPr indent="-457200" lvl="0" marL="457200" rtl="0" algn="l">
              <a:lnSpc>
                <a:spcPct val="100000"/>
              </a:lnSpc>
              <a:spcBef>
                <a:spcPts val="0"/>
              </a:spcBef>
              <a:spcAft>
                <a:spcPts val="0"/>
              </a:spcAft>
              <a:buSzPts val="1100"/>
              <a:buFont typeface="Arial"/>
              <a:buChar char="•"/>
            </a:pPr>
            <a:r>
              <a:rPr lang="en-US" sz="3200"/>
              <a:t>Given these explicit conditions, can you give me 3-5 preprocessing steps that you would do for this dataset? Please be as specific as possible to the point of writing pseudocode.</a:t>
            </a:r>
            <a:endParaRPr/>
          </a:p>
          <a:p>
            <a:pPr indent="-457200" lvl="0" marL="457200" rtl="0" algn="l">
              <a:lnSpc>
                <a:spcPct val="100000"/>
              </a:lnSpc>
              <a:spcBef>
                <a:spcPts val="0"/>
              </a:spcBef>
              <a:spcAft>
                <a:spcPts val="0"/>
              </a:spcAft>
              <a:buSzPts val="1100"/>
              <a:buFont typeface="Arial"/>
              <a:buChar char="•"/>
            </a:pPr>
            <a:r>
              <a:rPr lang="en-US" sz="3200"/>
              <a:t>Can you go ahead and write the code for everything up to Step 9?</a:t>
            </a:r>
            <a:endParaRPr/>
          </a:p>
          <a:p>
            <a:pPr indent="-457200" lvl="0" marL="457200" rtl="0" algn="l">
              <a:lnSpc>
                <a:spcPct val="100000"/>
              </a:lnSpc>
              <a:spcBef>
                <a:spcPts val="0"/>
              </a:spcBef>
              <a:spcAft>
                <a:spcPts val="0"/>
              </a:spcAft>
              <a:buSzPts val="1100"/>
              <a:buFont typeface="Arial"/>
              <a:buChar char="•"/>
            </a:pPr>
            <a:r>
              <a:rPr lang="en-US" sz="3200"/>
              <a:t>If you were to generate a series of 50 completely new test data points, could you describe a step-by-step workflow for doing this?</a:t>
            </a:r>
            <a:endParaRPr/>
          </a:p>
          <a:p>
            <a:pPr indent="-457200" lvl="0" marL="457200" rtl="0" algn="l">
              <a:lnSpc>
                <a:spcPct val="100000"/>
              </a:lnSpc>
              <a:spcBef>
                <a:spcPts val="0"/>
              </a:spcBef>
              <a:spcAft>
                <a:spcPts val="0"/>
              </a:spcAft>
              <a:buSzPts val="1100"/>
              <a:buFont typeface="Arial"/>
              <a:buChar char="•"/>
            </a:pPr>
            <a:r>
              <a:rPr lang="en-US" sz="3200"/>
              <a:t>Can you use the workflow you just described to generate a series of 20 new test data points, then evaluate the Logistic Regression model you generated with those new datasets?</a:t>
            </a:r>
            <a:endParaRPr/>
          </a:p>
          <a:p>
            <a:pPr indent="-457200" lvl="0" marL="457200" rtl="0" algn="l">
              <a:lnSpc>
                <a:spcPct val="100000"/>
              </a:lnSpc>
              <a:spcBef>
                <a:spcPts val="0"/>
              </a:spcBef>
              <a:spcAft>
                <a:spcPts val="0"/>
              </a:spcAft>
              <a:buSzPts val="1100"/>
              <a:buFont typeface="Arial"/>
              <a:buChar char="•"/>
            </a:pPr>
            <a:r>
              <a:rPr lang="en-US" sz="3200"/>
              <a:t>Etc.</a:t>
            </a:r>
            <a:endParaRPr/>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7fe91ecb18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27fe91ecb18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7fe91ecb18_0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27fe91ecb18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we will be using Gamma, an AI presentation generator, and ChatGPT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7fe91ecb18_0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27fe91ecb18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7fe91ecb18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27fe91ecb18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7fe91ecb18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27fe91ecb18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19" name="Google Shape;1219;g27fe91ecb18_0_43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7fe91ecb1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g27fe91ecb18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30" name="Google Shape;1230;g27fe91ecb18_0_4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7fe91ecb1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27fe91ecb18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48" name="Google Shape;1248;g27fe91ecb18_0_4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The algorithm itself is pretty straightforward.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K-means clustering is just one algorithm (it can also be used to find outliers)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We first pick a certain number of clusters, k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This is a hyperparameter which we can adjust manually ourselves.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Next, we randomly place down k centroids throughout our data.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Nothing too special here, just remember that this step is completely random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And our third step is to assign each datapoint, or “particle” to the centroid closest to it (click, NEXT)</a:t>
            </a:r>
            <a:endParaRPr/>
          </a:p>
        </p:txBody>
      </p:sp>
      <p:sp>
        <p:nvSpPr>
          <p:cNvPr id="169" name="Google Shape;1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7fe91ecb18_0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8" name="Google Shape;1268;g27fe91ecb18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69" name="Google Shape;1269;g27fe91ecb18_0_4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7fe91ecb18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g27fe91ecb18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289" name="Google Shape;1289;g27fe91ecb18_0_49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7fe91ecb18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g27fe91ecb18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311" name="Google Shape;1311;g27fe91ecb18_0_5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7fe91ecb18_0_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g27fe91ecb18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7fe91ecb18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g27fe91ecb18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7fe91ecb18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27fe91ecb18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7fe91ecb18_0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g27fe91ecb18_0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7fe91ecb18_0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g27fe91ecb18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7fe91ecb18_0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g27fe91ecb18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7fe91ecb18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27fe91ecb18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rPr lang="en-US"/>
              <a:t>Here, the datapoints have been colored in based on what centroid they’re closest to. They’ve been “assigned” to the closest centroid. </a:t>
            </a:r>
            <a:endParaRPr/>
          </a:p>
          <a:p>
            <a:pPr indent="0" lvl="0" marL="0" marR="0" rtl="0" algn="l">
              <a:lnSpc>
                <a:spcPct val="117999"/>
              </a:lnSpc>
              <a:spcBef>
                <a:spcPts val="0"/>
              </a:spcBef>
              <a:spcAft>
                <a:spcPts val="0"/>
              </a:spcAft>
              <a:buClr>
                <a:srgbClr val="000000"/>
              </a:buClr>
              <a:buSzPts val="1400"/>
              <a:buFont typeface="Arial"/>
              <a:buNone/>
            </a:pPr>
            <a:r>
              <a:t/>
            </a:r>
            <a:endParaRPr/>
          </a:p>
          <a:p>
            <a:pPr indent="0" lvl="0" marL="0" marR="0" rtl="0" algn="l">
              <a:lnSpc>
                <a:spcPct val="117999"/>
              </a:lnSpc>
              <a:spcBef>
                <a:spcPts val="0"/>
              </a:spcBef>
              <a:spcAft>
                <a:spcPts val="0"/>
              </a:spcAft>
              <a:buClr>
                <a:srgbClr val="000000"/>
              </a:buClr>
              <a:buSzPts val="1400"/>
              <a:buFont typeface="Arial"/>
              <a:buNone/>
            </a:pPr>
            <a:r>
              <a:rPr lang="en-US"/>
              <a:t>Now, the next step is (click) to move the centroid to the geometric center of the samples assigned to it. (next slide)</a:t>
            </a:r>
            <a:endParaRPr/>
          </a:p>
          <a:p>
            <a:pPr indent="0" lvl="0" marL="0" rtl="0" algn="l">
              <a:lnSpc>
                <a:spcPct val="117999"/>
              </a:lnSpc>
              <a:spcBef>
                <a:spcPts val="0"/>
              </a:spcBef>
              <a:spcAft>
                <a:spcPts val="0"/>
              </a:spcAft>
              <a:buSzPts val="1400"/>
              <a:buNone/>
            </a:pPr>
            <a:r>
              <a:t/>
            </a:r>
            <a:endParaRPr/>
          </a:p>
        </p:txBody>
      </p:sp>
      <p:sp>
        <p:nvSpPr>
          <p:cNvPr id="228" name="Google Shape;2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7fe91ecb18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g27fe91ecb18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1" name="Google Shape;138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90" name="Google Shape;139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00" name="Google Shape;140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06" name="Google Shape;140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12" name="Google Shape;141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Now take a look: The centroids have just moved closer to their group. However, now that the centroids themselves have moved, the datapoints may be closer to a different centroid now.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You see those two blue dots in the pink cluster? Are they reaaally closer to the blue centroid or to the pink one? This brings us to our last step which is to simply (click) repeat steps 3-4 until the centroids stop moving!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Let’s do step 3 again and reassign the datapoints and see what it looks like (next slide)</a:t>
            </a:r>
            <a:endParaRPr/>
          </a:p>
          <a:p>
            <a:pPr indent="0" lvl="0" marL="0" rtl="0" algn="l">
              <a:lnSpc>
                <a:spcPct val="117999"/>
              </a:lnSpc>
              <a:spcBef>
                <a:spcPts val="0"/>
              </a:spcBef>
              <a:spcAft>
                <a:spcPts val="0"/>
              </a:spcAft>
              <a:buSzPts val="1400"/>
              <a:buNone/>
            </a:pPr>
            <a:r>
              <a:t/>
            </a:r>
            <a:endParaRPr/>
          </a:p>
        </p:txBody>
      </p:sp>
      <p:sp>
        <p:nvSpPr>
          <p:cNvPr id="288" name="Google Shape;2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That looks better.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However, since we’ve just changed the datapoints near the centroid, the weighted geometric center of the samples may have changed. Let’s repeat step 4 now. (next slide)</a:t>
            </a:r>
            <a:endParaRPr/>
          </a:p>
        </p:txBody>
      </p:sp>
      <p:sp>
        <p:nvSpPr>
          <p:cNvPr id="349" name="Google Shape;34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57"/>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57"/>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57"/>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5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67"/>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67"/>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9" name="Google Shape;49;p6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 name="Shape 50"/>
        <p:cNvGrpSpPr/>
        <p:nvPr/>
      </p:nvGrpSpPr>
      <p:grpSpPr>
        <a:xfrm>
          <a:off x="0" y="0"/>
          <a:ext cx="0" cy="0"/>
          <a:chOff x="0" y="0"/>
          <a:chExt cx="0" cy="0"/>
        </a:xfrm>
      </p:grpSpPr>
      <p:sp>
        <p:nvSpPr>
          <p:cNvPr id="51" name="Google Shape;51;p68"/>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2" name="Google Shape;52;p68"/>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3" name="Google Shape;53;p68"/>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4" name="Google Shape;54;p6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5" name="Shape 55"/>
        <p:cNvGrpSpPr/>
        <p:nvPr/>
      </p:nvGrpSpPr>
      <p:grpSpPr>
        <a:xfrm>
          <a:off x="0" y="0"/>
          <a:ext cx="0" cy="0"/>
          <a:chOff x="0" y="0"/>
          <a:chExt cx="0" cy="0"/>
        </a:xfrm>
      </p:grpSpPr>
      <p:sp>
        <p:nvSpPr>
          <p:cNvPr id="56" name="Google Shape;56;p69"/>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7" name="Google Shape;57;p6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58" name="Shape 58"/>
        <p:cNvGrpSpPr/>
        <p:nvPr/>
      </p:nvGrpSpPr>
      <p:grpSpPr>
        <a:xfrm>
          <a:off x="0" y="0"/>
          <a:ext cx="0" cy="0"/>
          <a:chOff x="0" y="0"/>
          <a:chExt cx="0" cy="0"/>
        </a:xfrm>
      </p:grpSpPr>
      <p:sp>
        <p:nvSpPr>
          <p:cNvPr id="59" name="Google Shape;59;p70"/>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0" name="Google Shape;60;p70"/>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1" name="Google Shape;61;p7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2" name="Shape 62"/>
        <p:cNvGrpSpPr/>
        <p:nvPr/>
      </p:nvGrpSpPr>
      <p:grpSpPr>
        <a:xfrm>
          <a:off x="0" y="0"/>
          <a:ext cx="0" cy="0"/>
          <a:chOff x="0" y="0"/>
          <a:chExt cx="0" cy="0"/>
        </a:xfrm>
      </p:grpSpPr>
      <p:sp>
        <p:nvSpPr>
          <p:cNvPr id="63" name="Google Shape;63;p71"/>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4" name="Google Shape;64;p71"/>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5" name="Google Shape;65;p7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6" name="Shape 66"/>
        <p:cNvGrpSpPr/>
        <p:nvPr/>
      </p:nvGrpSpPr>
      <p:grpSpPr>
        <a:xfrm>
          <a:off x="0" y="0"/>
          <a:ext cx="0" cy="0"/>
          <a:chOff x="0" y="0"/>
          <a:chExt cx="0" cy="0"/>
        </a:xfrm>
      </p:grpSpPr>
      <p:sp>
        <p:nvSpPr>
          <p:cNvPr id="67" name="Google Shape;67;p72"/>
          <p:cNvSpPr/>
          <p:nvPr>
            <p:ph idx="2" type="pic"/>
          </p:nvPr>
        </p:nvSpPr>
        <p:spPr>
          <a:xfrm>
            <a:off x="15760700" y="1016000"/>
            <a:ext cx="7439099" cy="5949678"/>
          </a:xfrm>
          <a:prstGeom prst="rect">
            <a:avLst/>
          </a:prstGeom>
          <a:noFill/>
          <a:ln>
            <a:noFill/>
          </a:ln>
        </p:spPr>
      </p:sp>
      <p:sp>
        <p:nvSpPr>
          <p:cNvPr id="68" name="Google Shape;68;p72"/>
          <p:cNvSpPr/>
          <p:nvPr>
            <p:ph idx="3" type="pic"/>
          </p:nvPr>
        </p:nvSpPr>
        <p:spPr>
          <a:xfrm>
            <a:off x="13500100" y="3978275"/>
            <a:ext cx="10439400" cy="12150181"/>
          </a:xfrm>
          <a:prstGeom prst="rect">
            <a:avLst/>
          </a:prstGeom>
          <a:noFill/>
          <a:ln>
            <a:noFill/>
          </a:ln>
        </p:spPr>
      </p:sp>
      <p:sp>
        <p:nvSpPr>
          <p:cNvPr id="69" name="Google Shape;69;p72"/>
          <p:cNvSpPr/>
          <p:nvPr>
            <p:ph idx="4" type="pic"/>
          </p:nvPr>
        </p:nvSpPr>
        <p:spPr>
          <a:xfrm>
            <a:off x="-139700" y="495300"/>
            <a:ext cx="16611600" cy="12458700"/>
          </a:xfrm>
          <a:prstGeom prst="rect">
            <a:avLst/>
          </a:prstGeom>
          <a:noFill/>
          <a:ln>
            <a:noFill/>
          </a:ln>
        </p:spPr>
      </p:sp>
      <p:sp>
        <p:nvSpPr>
          <p:cNvPr id="70" name="Google Shape;70;p7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1" name="Shape 71"/>
        <p:cNvGrpSpPr/>
        <p:nvPr/>
      </p:nvGrpSpPr>
      <p:grpSpPr>
        <a:xfrm>
          <a:off x="0" y="0"/>
          <a:ext cx="0" cy="0"/>
          <a:chOff x="0" y="0"/>
          <a:chExt cx="0" cy="0"/>
        </a:xfrm>
      </p:grpSpPr>
      <p:sp>
        <p:nvSpPr>
          <p:cNvPr id="72" name="Google Shape;72;p73"/>
          <p:cNvSpPr/>
          <p:nvPr>
            <p:ph idx="2" type="pic"/>
          </p:nvPr>
        </p:nvSpPr>
        <p:spPr>
          <a:xfrm>
            <a:off x="-1333500" y="-5524500"/>
            <a:ext cx="27051000" cy="21640800"/>
          </a:xfrm>
          <a:prstGeom prst="rect">
            <a:avLst/>
          </a:prstGeom>
          <a:noFill/>
          <a:ln>
            <a:noFill/>
          </a:ln>
        </p:spPr>
      </p:sp>
      <p:sp>
        <p:nvSpPr>
          <p:cNvPr id="73" name="Google Shape;73;p7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 name="Shape 74"/>
        <p:cNvGrpSpPr/>
        <p:nvPr/>
      </p:nvGrpSpPr>
      <p:grpSpPr>
        <a:xfrm>
          <a:off x="0" y="0"/>
          <a:ext cx="0" cy="0"/>
          <a:chOff x="0" y="0"/>
          <a:chExt cx="0" cy="0"/>
        </a:xfrm>
      </p:grpSpPr>
      <p:sp>
        <p:nvSpPr>
          <p:cNvPr id="75" name="Google Shape;75;p7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tx">
  <p:cSld name="TITLE_AND_BODY">
    <p:spTree>
      <p:nvGrpSpPr>
        <p:cNvPr id="14" name="Shape 14"/>
        <p:cNvGrpSpPr/>
        <p:nvPr/>
      </p:nvGrpSpPr>
      <p:grpSpPr>
        <a:xfrm>
          <a:off x="0" y="0"/>
          <a:ext cx="0" cy="0"/>
          <a:chOff x="0" y="0"/>
          <a:chExt cx="0" cy="0"/>
        </a:xfrm>
      </p:grpSpPr>
      <p:sp>
        <p:nvSpPr>
          <p:cNvPr id="15" name="Google Shape;15;p58"/>
          <p:cNvSpPr txBox="1"/>
          <p:nvPr>
            <p:ph type="title"/>
          </p:nvPr>
        </p:nvSpPr>
        <p:spPr>
          <a:xfrm>
            <a:off x="1926168" y="8813802"/>
            <a:ext cx="20726402" cy="2724151"/>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rgbClr val="000000"/>
              </a:buClr>
              <a:buSzPts val="8000"/>
              <a:buFont typeface="Calibri"/>
              <a:buNone/>
              <a:defRPr b="0" sz="8000" cap="none">
                <a:latin typeface="Calibri"/>
                <a:ea typeface="Calibri"/>
                <a:cs typeface="Calibri"/>
                <a:sym typeface="Calibri"/>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58"/>
          <p:cNvSpPr txBox="1"/>
          <p:nvPr>
            <p:ph idx="1" type="body"/>
          </p:nvPr>
        </p:nvSpPr>
        <p:spPr>
          <a:xfrm>
            <a:off x="1926168" y="5813426"/>
            <a:ext cx="20726402" cy="3000377"/>
          </a:xfrm>
          <a:prstGeom prst="rect">
            <a:avLst/>
          </a:prstGeom>
          <a:noFill/>
          <a:ln>
            <a:noFill/>
          </a:ln>
        </p:spPr>
        <p:txBody>
          <a:bodyPr anchorCtr="0" anchor="b" bIns="91425" lIns="91425" spcFirstLastPara="1" rIns="91425" wrap="square" tIns="91425">
            <a:normAutofit/>
          </a:bodyPr>
          <a:lstStyle>
            <a:lvl1pPr indent="-228600" lvl="0" marL="457200" algn="l">
              <a:lnSpc>
                <a:spcPct val="90000"/>
              </a:lnSpc>
              <a:spcBef>
                <a:spcPts val="800"/>
              </a:spcBef>
              <a:spcAft>
                <a:spcPts val="0"/>
              </a:spcAft>
              <a:buClr>
                <a:srgbClr val="888888"/>
              </a:buClr>
              <a:buSzPts val="4000"/>
              <a:buFont typeface="Calibri"/>
              <a:buNone/>
              <a:defRPr b="1" sz="4000">
                <a:solidFill>
                  <a:srgbClr val="888888"/>
                </a:solidFill>
                <a:latin typeface="Calibri"/>
                <a:ea typeface="Calibri"/>
                <a:cs typeface="Calibri"/>
                <a:sym typeface="Calibri"/>
              </a:defRPr>
            </a:lvl1pPr>
            <a:lvl2pPr indent="-228600" lvl="1" marL="914400" algn="l">
              <a:lnSpc>
                <a:spcPct val="90000"/>
              </a:lnSpc>
              <a:spcBef>
                <a:spcPts val="800"/>
              </a:spcBef>
              <a:spcAft>
                <a:spcPts val="0"/>
              </a:spcAft>
              <a:buClr>
                <a:srgbClr val="888888"/>
              </a:buClr>
              <a:buSzPts val="4000"/>
              <a:buFont typeface="Calibri"/>
              <a:buNone/>
              <a:defRPr b="1" sz="4000">
                <a:solidFill>
                  <a:srgbClr val="888888"/>
                </a:solidFill>
                <a:latin typeface="Calibri"/>
                <a:ea typeface="Calibri"/>
                <a:cs typeface="Calibri"/>
                <a:sym typeface="Calibri"/>
              </a:defRPr>
            </a:lvl2pPr>
            <a:lvl3pPr indent="-228600" lvl="2" marL="1371600" algn="l">
              <a:lnSpc>
                <a:spcPct val="90000"/>
              </a:lnSpc>
              <a:spcBef>
                <a:spcPts val="800"/>
              </a:spcBef>
              <a:spcAft>
                <a:spcPts val="0"/>
              </a:spcAft>
              <a:buClr>
                <a:srgbClr val="888888"/>
              </a:buClr>
              <a:buSzPts val="4000"/>
              <a:buFont typeface="Calibri"/>
              <a:buNone/>
              <a:defRPr b="1" sz="4000">
                <a:solidFill>
                  <a:srgbClr val="888888"/>
                </a:solidFill>
                <a:latin typeface="Calibri"/>
                <a:ea typeface="Calibri"/>
                <a:cs typeface="Calibri"/>
                <a:sym typeface="Calibri"/>
              </a:defRPr>
            </a:lvl3pPr>
            <a:lvl4pPr indent="-228600" lvl="3" marL="1828800" algn="l">
              <a:lnSpc>
                <a:spcPct val="90000"/>
              </a:lnSpc>
              <a:spcBef>
                <a:spcPts val="800"/>
              </a:spcBef>
              <a:spcAft>
                <a:spcPts val="0"/>
              </a:spcAft>
              <a:buClr>
                <a:srgbClr val="888888"/>
              </a:buClr>
              <a:buSzPts val="4000"/>
              <a:buFont typeface="Calibri"/>
              <a:buNone/>
              <a:defRPr b="1" sz="4000">
                <a:solidFill>
                  <a:srgbClr val="888888"/>
                </a:solidFill>
                <a:latin typeface="Calibri"/>
                <a:ea typeface="Calibri"/>
                <a:cs typeface="Calibri"/>
                <a:sym typeface="Calibri"/>
              </a:defRPr>
            </a:lvl4pPr>
            <a:lvl5pPr indent="-228600" lvl="4" marL="2286000" algn="l">
              <a:lnSpc>
                <a:spcPct val="90000"/>
              </a:lnSpc>
              <a:spcBef>
                <a:spcPts val="800"/>
              </a:spcBef>
              <a:spcAft>
                <a:spcPts val="0"/>
              </a:spcAft>
              <a:buClr>
                <a:srgbClr val="888888"/>
              </a:buClr>
              <a:buSzPts val="4000"/>
              <a:buFont typeface="Calibri"/>
              <a:buNone/>
              <a:defRPr b="1" sz="4000">
                <a:solidFill>
                  <a:srgbClr val="888888"/>
                </a:solidFill>
                <a:latin typeface="Calibri"/>
                <a:ea typeface="Calibri"/>
                <a:cs typeface="Calibri"/>
                <a:sym typeface="Calibri"/>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58"/>
          <p:cNvSpPr txBox="1"/>
          <p:nvPr>
            <p:ph idx="12" type="sldNum"/>
          </p:nvPr>
        </p:nvSpPr>
        <p:spPr>
          <a:xfrm>
            <a:off x="22203052" y="12835870"/>
            <a:ext cx="504548" cy="483910"/>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8" name="Shape 18"/>
        <p:cNvGrpSpPr/>
        <p:nvPr/>
      </p:nvGrpSpPr>
      <p:grpSpPr>
        <a:xfrm>
          <a:off x="0" y="0"/>
          <a:ext cx="0" cy="0"/>
          <a:chOff x="0" y="0"/>
          <a:chExt cx="0" cy="0"/>
        </a:xfrm>
      </p:grpSpPr>
      <p:sp>
        <p:nvSpPr>
          <p:cNvPr id="19" name="Google Shape;19;g2b5b4fe3ab9_1_427"/>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0" name="Shape 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1" name="Shape 21"/>
        <p:cNvGrpSpPr/>
        <p:nvPr/>
      </p:nvGrpSpPr>
      <p:grpSpPr>
        <a:xfrm>
          <a:off x="0" y="0"/>
          <a:ext cx="0" cy="0"/>
          <a:chOff x="0" y="0"/>
          <a:chExt cx="0" cy="0"/>
        </a:xfrm>
      </p:grpSpPr>
      <p:sp>
        <p:nvSpPr>
          <p:cNvPr id="22" name="Google Shape;22;p5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3" name="Google Shape;23;p5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4" name="Google Shape;24;p5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5" name="Google Shape;25;p5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6" name="Shape 26"/>
        <p:cNvGrpSpPr/>
        <p:nvPr/>
      </p:nvGrpSpPr>
      <p:grpSpPr>
        <a:xfrm>
          <a:off x="0" y="0"/>
          <a:ext cx="0" cy="0"/>
          <a:chOff x="0" y="0"/>
          <a:chExt cx="0" cy="0"/>
        </a:xfrm>
      </p:grpSpPr>
      <p:sp>
        <p:nvSpPr>
          <p:cNvPr id="27" name="Google Shape;27;p63"/>
          <p:cNvSpPr/>
          <p:nvPr>
            <p:ph idx="2" type="pic"/>
          </p:nvPr>
        </p:nvSpPr>
        <p:spPr>
          <a:xfrm>
            <a:off x="-1155700" y="-1295400"/>
            <a:ext cx="26746200" cy="16018933"/>
          </a:xfrm>
          <a:prstGeom prst="rect">
            <a:avLst/>
          </a:prstGeom>
          <a:noFill/>
          <a:ln>
            <a:noFill/>
          </a:ln>
        </p:spPr>
      </p:sp>
      <p:sp>
        <p:nvSpPr>
          <p:cNvPr id="28" name="Google Shape;28;p63"/>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9" name="Google Shape;29;p63"/>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0" name="Google Shape;30;p63"/>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1" name="Google Shape;31;p6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2" name="Shape 32"/>
        <p:cNvGrpSpPr/>
        <p:nvPr/>
      </p:nvGrpSpPr>
      <p:grpSpPr>
        <a:xfrm>
          <a:off x="0" y="0"/>
          <a:ext cx="0" cy="0"/>
          <a:chOff x="0" y="0"/>
          <a:chExt cx="0" cy="0"/>
        </a:xfrm>
      </p:grpSpPr>
      <p:sp>
        <p:nvSpPr>
          <p:cNvPr id="33" name="Google Shape;33;p64"/>
          <p:cNvSpPr/>
          <p:nvPr>
            <p:ph idx="2" type="pic"/>
          </p:nvPr>
        </p:nvSpPr>
        <p:spPr>
          <a:xfrm>
            <a:off x="10972800" y="-203200"/>
            <a:ext cx="12144837" cy="14135100"/>
          </a:xfrm>
          <a:prstGeom prst="rect">
            <a:avLst/>
          </a:prstGeom>
          <a:noFill/>
          <a:ln>
            <a:noFill/>
          </a:ln>
        </p:spPr>
      </p:sp>
      <p:sp>
        <p:nvSpPr>
          <p:cNvPr id="34" name="Google Shape;34;p64"/>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5" name="Google Shape;35;p64"/>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6" name="Google Shape;36;p64"/>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7" name="Shape 37"/>
        <p:cNvGrpSpPr/>
        <p:nvPr/>
      </p:nvGrpSpPr>
      <p:grpSpPr>
        <a:xfrm>
          <a:off x="0" y="0"/>
          <a:ext cx="0" cy="0"/>
          <a:chOff x="0" y="0"/>
          <a:chExt cx="0" cy="0"/>
        </a:xfrm>
      </p:grpSpPr>
      <p:sp>
        <p:nvSpPr>
          <p:cNvPr id="38" name="Google Shape;38;p65"/>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9" name="Google Shape;39;p65"/>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0" name="Google Shape;40;p65"/>
          <p:cNvSpPr/>
          <p:nvPr>
            <p:ph idx="3" type="pic"/>
          </p:nvPr>
        </p:nvSpPr>
        <p:spPr>
          <a:xfrm>
            <a:off x="12192000" y="-407266"/>
            <a:ext cx="10916874" cy="14555832"/>
          </a:xfrm>
          <a:prstGeom prst="rect">
            <a:avLst/>
          </a:prstGeom>
          <a:noFill/>
          <a:ln>
            <a:noFill/>
          </a:ln>
        </p:spPr>
      </p:sp>
      <p:sp>
        <p:nvSpPr>
          <p:cNvPr id="41" name="Google Shape;41;p65"/>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2" name="Google Shape;42;p6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3" name="Shape 43"/>
        <p:cNvGrpSpPr/>
        <p:nvPr/>
      </p:nvGrpSpPr>
      <p:grpSpPr>
        <a:xfrm>
          <a:off x="0" y="0"/>
          <a:ext cx="0" cy="0"/>
          <a:chOff x="0" y="0"/>
          <a:chExt cx="0" cy="0"/>
        </a:xfrm>
      </p:grpSpPr>
      <p:sp>
        <p:nvSpPr>
          <p:cNvPr id="44" name="Google Shape;44;p66"/>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5" name="Google Shape;45;p66"/>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5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5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jpg"/><Relationship Id="rId4" Type="http://schemas.openxmlformats.org/officeDocument/2006/relationships/image" Target="../media/image52.png"/><Relationship Id="rId5"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hyperlink" Target="https://gamma.app/" TargetMode="External"/><Relationship Id="rId5"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hyperlink" Target="https://gamma.app/" TargetMode="External"/><Relationship Id="rId7"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6.png"/><Relationship Id="rId4" Type="http://schemas.openxmlformats.org/officeDocument/2006/relationships/image" Target="../media/image55.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hyperlink" Target="https://gamma.app/" TargetMode="External"/><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hyperlink" Target="https://gamma.app/" TargetMode="Externa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hyperlink" Target="https://gamma.app/" TargetMode="External"/><Relationship Id="rId5"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1.png"/><Relationship Id="rId4" Type="http://schemas.openxmlformats.org/officeDocument/2006/relationships/hyperlink" Target="https://gamma.app/" TargetMode="External"/><Relationship Id="rId5"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50.png"/><Relationship Id="rId6"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4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idx="4294967295" type="ctrTitle"/>
          </p:nvPr>
        </p:nvSpPr>
        <p:spPr>
          <a:xfrm>
            <a:off x="7436177" y="5492834"/>
            <a:ext cx="7148509" cy="2015758"/>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11600"/>
              <a:buFont typeface="Helvetica Neue"/>
              <a:buNone/>
            </a:pPr>
            <a:r>
              <a:rPr b="1" i="0" lang="en-US" sz="11600" u="none" cap="none" strike="noStrike">
                <a:solidFill>
                  <a:srgbClr val="006B64"/>
                </a:solidFill>
                <a:latin typeface="Helvetica Neue"/>
                <a:ea typeface="Helvetica Neue"/>
                <a:cs typeface="Helvetica Neue"/>
                <a:sym typeface="Helvetica Neue"/>
              </a:rPr>
              <a:t>AI</a:t>
            </a:r>
            <a:r>
              <a:rPr b="1" i="0" lang="en-US" sz="11600" u="none" cap="none" strike="noStrike">
                <a:solidFill>
                  <a:srgbClr val="004C7F"/>
                </a:solidFill>
                <a:latin typeface="Helvetica Neue"/>
                <a:ea typeface="Helvetica Neue"/>
                <a:cs typeface="Helvetica Neue"/>
                <a:sym typeface="Helvetica Neue"/>
              </a:rPr>
              <a:t>Bridge</a:t>
            </a:r>
            <a:endParaRPr b="1" i="0" sz="8500" u="none" cap="none" strike="noStrike">
              <a:solidFill>
                <a:srgbClr val="000000"/>
              </a:solidFill>
              <a:latin typeface="Helvetica Neue"/>
              <a:ea typeface="Helvetica Neue"/>
              <a:cs typeface="Helvetica Neue"/>
              <a:sym typeface="Helvetica Neue"/>
            </a:endParaRPr>
          </a:p>
        </p:txBody>
      </p:sp>
      <p:sp>
        <p:nvSpPr>
          <p:cNvPr id="81" name="Google Shape;81;p1"/>
          <p:cNvSpPr txBox="1"/>
          <p:nvPr>
            <p:ph idx="4294967295" type="subTitle"/>
          </p:nvPr>
        </p:nvSpPr>
        <p:spPr>
          <a:xfrm>
            <a:off x="7511260" y="7312079"/>
            <a:ext cx="10468956" cy="911087"/>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200"/>
              <a:buFont typeface="Helvetica Neue"/>
              <a:buNone/>
            </a:pPr>
            <a:r>
              <a:rPr b="0" i="0" lang="en-US" sz="5200" u="none" cap="none" strike="noStrike">
                <a:solidFill>
                  <a:srgbClr val="000000"/>
                </a:solidFill>
                <a:latin typeface="Helvetica Neue"/>
                <a:ea typeface="Helvetica Neue"/>
                <a:cs typeface="Helvetica Neue"/>
                <a:sym typeface="Helvetica Neue"/>
              </a:rPr>
              <a:t>Lecture 4</a:t>
            </a:r>
            <a:endParaRPr b="0" i="0" sz="4800" u="none" cap="none" strike="noStrike">
              <a:solidFill>
                <a:srgbClr val="000000"/>
              </a:solidFill>
              <a:latin typeface="Helvetica Neue"/>
              <a:ea typeface="Helvetica Neue"/>
              <a:cs typeface="Helvetica Neue"/>
              <a:sym typeface="Helvetica Neue"/>
            </a:endParaRPr>
          </a:p>
        </p:txBody>
      </p:sp>
      <p:pic>
        <p:nvPicPr>
          <p:cNvPr descr="Image" id="82" name="Google Shape;82;p1"/>
          <p:cNvPicPr preferRelativeResize="0"/>
          <p:nvPr/>
        </p:nvPicPr>
        <p:blipFill rotWithShape="1">
          <a:blip r:embed="rId3">
            <a:alphaModFix/>
          </a:blip>
          <a:srcRect b="0" l="0" r="0" t="0"/>
          <a:stretch/>
        </p:blipFill>
        <p:spPr>
          <a:xfrm>
            <a:off x="1940574" y="5537853"/>
            <a:ext cx="5171742" cy="2591338"/>
          </a:xfrm>
          <a:prstGeom prst="rect">
            <a:avLst/>
          </a:prstGeom>
          <a:noFill/>
          <a:ln>
            <a:noFill/>
          </a:ln>
        </p:spPr>
      </p:pic>
      <p:pic>
        <p:nvPicPr>
          <p:cNvPr descr="Image" id="83" name="Google Shape;83;p1"/>
          <p:cNvPicPr preferRelativeResize="0"/>
          <p:nvPr/>
        </p:nvPicPr>
        <p:blipFill rotWithShape="1">
          <a:blip r:embed="rId4">
            <a:alphaModFix/>
          </a:blip>
          <a:srcRect b="0" l="0" r="0" t="0"/>
          <a:stretch/>
        </p:blipFill>
        <p:spPr>
          <a:xfrm>
            <a:off x="21720224" y="513931"/>
            <a:ext cx="2177181" cy="2412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cxnSp>
        <p:nvCxnSpPr>
          <p:cNvPr id="412" name="Google Shape;412;p16"/>
          <p:cNvCxnSpPr/>
          <p:nvPr/>
        </p:nvCxnSpPr>
        <p:spPr>
          <a:xfrm flipH="1" rot="10800000">
            <a:off x="6756987" y="1597817"/>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413" name="Google Shape;413;p16"/>
          <p:cNvCxnSpPr/>
          <p:nvPr/>
        </p:nvCxnSpPr>
        <p:spPr>
          <a:xfrm rot="10800000">
            <a:off x="5830530" y="11185940"/>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414" name="Google Shape;414;p16"/>
          <p:cNvSpPr/>
          <p:nvPr/>
        </p:nvSpPr>
        <p:spPr>
          <a:xfrm>
            <a:off x="7576494"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5" name="Google Shape;415;p16"/>
          <p:cNvSpPr/>
          <p:nvPr/>
        </p:nvSpPr>
        <p:spPr>
          <a:xfrm>
            <a:off x="8699387"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6" name="Google Shape;416;p16"/>
          <p:cNvSpPr/>
          <p:nvPr/>
        </p:nvSpPr>
        <p:spPr>
          <a:xfrm>
            <a:off x="8137942" y="8938708"/>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7" name="Google Shape;417;p16"/>
          <p:cNvSpPr/>
          <p:nvPr/>
        </p:nvSpPr>
        <p:spPr>
          <a:xfrm>
            <a:off x="8137942" y="10089674"/>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8" name="Google Shape;418;p16"/>
          <p:cNvSpPr/>
          <p:nvPr/>
        </p:nvSpPr>
        <p:spPr>
          <a:xfrm>
            <a:off x="7546765" y="9418332"/>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9" name="Google Shape;419;p16"/>
          <p:cNvSpPr/>
          <p:nvPr/>
        </p:nvSpPr>
        <p:spPr>
          <a:xfrm>
            <a:off x="8249401" y="9514191"/>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0" name="Google Shape;420;p16"/>
          <p:cNvSpPr/>
          <p:nvPr/>
        </p:nvSpPr>
        <p:spPr>
          <a:xfrm>
            <a:off x="8952038" y="9626480"/>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1" name="Google Shape;421;p16"/>
          <p:cNvSpPr txBox="1"/>
          <p:nvPr/>
        </p:nvSpPr>
        <p:spPr>
          <a:xfrm>
            <a:off x="5353451" y="1707351"/>
            <a:ext cx="1331977"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422" name="Google Shape;422;p16"/>
          <p:cNvSpPr txBox="1"/>
          <p:nvPr/>
        </p:nvSpPr>
        <p:spPr>
          <a:xfrm>
            <a:off x="17739625" y="11674740"/>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a:off x="10346700" y="3316754"/>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4" name="Google Shape;424;p16"/>
          <p:cNvSpPr/>
          <p:nvPr/>
        </p:nvSpPr>
        <p:spPr>
          <a:xfrm>
            <a:off x="11469592" y="3316754"/>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5" name="Google Shape;425;p16"/>
          <p:cNvSpPr/>
          <p:nvPr/>
        </p:nvSpPr>
        <p:spPr>
          <a:xfrm>
            <a:off x="12354724"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6" name="Google Shape;426;p16"/>
          <p:cNvSpPr/>
          <p:nvPr/>
        </p:nvSpPr>
        <p:spPr>
          <a:xfrm>
            <a:off x="10908147" y="3092176"/>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7" name="Google Shape;427;p16"/>
          <p:cNvSpPr/>
          <p:nvPr/>
        </p:nvSpPr>
        <p:spPr>
          <a:xfrm>
            <a:off x="12640068" y="3791688"/>
            <a:ext cx="349480"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8" name="Google Shape;428;p16"/>
          <p:cNvSpPr/>
          <p:nvPr/>
        </p:nvSpPr>
        <p:spPr>
          <a:xfrm>
            <a:off x="11469592"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9" name="Google Shape;429;p16"/>
          <p:cNvSpPr/>
          <p:nvPr/>
        </p:nvSpPr>
        <p:spPr>
          <a:xfrm>
            <a:off x="11722243" y="2628982"/>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0" name="Google Shape;430;p16"/>
          <p:cNvSpPr/>
          <p:nvPr/>
        </p:nvSpPr>
        <p:spPr>
          <a:xfrm>
            <a:off x="16631017" y="2497991"/>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1" name="Google Shape;431;p16"/>
          <p:cNvSpPr/>
          <p:nvPr/>
        </p:nvSpPr>
        <p:spPr>
          <a:xfrm>
            <a:off x="17192463" y="3185763"/>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2" name="Google Shape;432;p16"/>
          <p:cNvSpPr/>
          <p:nvPr/>
        </p:nvSpPr>
        <p:spPr>
          <a:xfrm>
            <a:off x="18036635" y="1810219"/>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3" name="Google Shape;433;p16"/>
          <p:cNvSpPr/>
          <p:nvPr/>
        </p:nvSpPr>
        <p:spPr>
          <a:xfrm>
            <a:off x="16631017" y="1556110"/>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4" name="Google Shape;434;p16"/>
          <p:cNvSpPr/>
          <p:nvPr/>
        </p:nvSpPr>
        <p:spPr>
          <a:xfrm>
            <a:off x="18036635" y="3185763"/>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5" name="Google Shape;435;p16"/>
          <p:cNvSpPr/>
          <p:nvPr/>
        </p:nvSpPr>
        <p:spPr>
          <a:xfrm>
            <a:off x="17192463" y="1810219"/>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6" name="Google Shape;436;p16"/>
          <p:cNvSpPr/>
          <p:nvPr/>
        </p:nvSpPr>
        <p:spPr>
          <a:xfrm>
            <a:off x="17445113" y="2497992"/>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7" name="Google Shape;437;p16"/>
          <p:cNvSpPr/>
          <p:nvPr/>
        </p:nvSpPr>
        <p:spPr>
          <a:xfrm>
            <a:off x="16973182" y="7946476"/>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8" name="Google Shape;438;p16"/>
          <p:cNvSpPr/>
          <p:nvPr/>
        </p:nvSpPr>
        <p:spPr>
          <a:xfrm>
            <a:off x="18096075" y="7946476"/>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9" name="Google Shape;439;p16"/>
          <p:cNvSpPr/>
          <p:nvPr/>
        </p:nvSpPr>
        <p:spPr>
          <a:xfrm>
            <a:off x="17895272" y="7004280"/>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0" name="Google Shape;440;p16"/>
          <p:cNvSpPr/>
          <p:nvPr/>
        </p:nvSpPr>
        <p:spPr>
          <a:xfrm>
            <a:off x="17895272" y="6062085"/>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1" name="Google Shape;441;p16"/>
          <p:cNvSpPr/>
          <p:nvPr/>
        </p:nvSpPr>
        <p:spPr>
          <a:xfrm>
            <a:off x="16505515" y="6704114"/>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2" name="Google Shape;442;p16"/>
          <p:cNvSpPr/>
          <p:nvPr/>
        </p:nvSpPr>
        <p:spPr>
          <a:xfrm>
            <a:off x="17167362" y="6189454"/>
            <a:ext cx="349480"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3" name="Google Shape;443;p16"/>
          <p:cNvSpPr/>
          <p:nvPr/>
        </p:nvSpPr>
        <p:spPr>
          <a:xfrm>
            <a:off x="17333827" y="7308905"/>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4" name="Google Shape;444;p16"/>
          <p:cNvSpPr/>
          <p:nvPr/>
        </p:nvSpPr>
        <p:spPr>
          <a:xfrm>
            <a:off x="13132837"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5" name="Google Shape;445;p16"/>
          <p:cNvSpPr/>
          <p:nvPr/>
        </p:nvSpPr>
        <p:spPr>
          <a:xfrm>
            <a:off x="14455478" y="6908980"/>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6" name="Google Shape;446;p16"/>
          <p:cNvSpPr/>
          <p:nvPr/>
        </p:nvSpPr>
        <p:spPr>
          <a:xfrm>
            <a:off x="14764356"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7" name="Google Shape;447;p16"/>
          <p:cNvSpPr/>
          <p:nvPr/>
        </p:nvSpPr>
        <p:spPr>
          <a:xfrm>
            <a:off x="12815772" y="8051014"/>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8" name="Google Shape;448;p16"/>
          <p:cNvSpPr/>
          <p:nvPr/>
        </p:nvSpPr>
        <p:spPr>
          <a:xfrm>
            <a:off x="11902554" y="7418222"/>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9" name="Google Shape;449;p16"/>
          <p:cNvSpPr/>
          <p:nvPr/>
        </p:nvSpPr>
        <p:spPr>
          <a:xfrm>
            <a:off x="13132837" y="7118056"/>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0" name="Google Shape;450;p16"/>
          <p:cNvSpPr/>
          <p:nvPr/>
        </p:nvSpPr>
        <p:spPr>
          <a:xfrm>
            <a:off x="13848870" y="8051014"/>
            <a:ext cx="349480"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1" name="Google Shape;451;p16"/>
          <p:cNvSpPr/>
          <p:nvPr/>
        </p:nvSpPr>
        <p:spPr>
          <a:xfrm>
            <a:off x="8137941"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2" name="Google Shape;452;p16"/>
          <p:cNvSpPr/>
          <p:nvPr/>
        </p:nvSpPr>
        <p:spPr>
          <a:xfrm>
            <a:off x="9260833"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3" name="Google Shape;453;p16"/>
          <p:cNvSpPr/>
          <p:nvPr/>
        </p:nvSpPr>
        <p:spPr>
          <a:xfrm>
            <a:off x="8137941" y="525049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4" name="Google Shape;454;p16"/>
          <p:cNvSpPr/>
          <p:nvPr/>
        </p:nvSpPr>
        <p:spPr>
          <a:xfrm>
            <a:off x="8699388" y="5755799"/>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5" name="Google Shape;455;p16"/>
          <p:cNvSpPr/>
          <p:nvPr/>
        </p:nvSpPr>
        <p:spPr>
          <a:xfrm>
            <a:off x="8475200" y="452061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6" name="Google Shape;456;p16"/>
          <p:cNvSpPr/>
          <p:nvPr/>
        </p:nvSpPr>
        <p:spPr>
          <a:xfrm>
            <a:off x="9260833" y="4604834"/>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7" name="Google Shape;457;p16"/>
          <p:cNvSpPr/>
          <p:nvPr/>
        </p:nvSpPr>
        <p:spPr>
          <a:xfrm>
            <a:off x="8699388" y="649503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8" name="Google Shape;458;p16"/>
          <p:cNvSpPr txBox="1"/>
          <p:nvPr/>
        </p:nvSpPr>
        <p:spPr>
          <a:xfrm>
            <a:off x="570504" y="5513068"/>
            <a:ext cx="5607673" cy="2313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pick a K-number of clusters</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randomly pick a series of “</a:t>
            </a:r>
            <a:r>
              <a:rPr b="1" i="0" lang="en-US" sz="2900" u="none" cap="none" strike="noStrike">
                <a:solidFill>
                  <a:srgbClr val="000000"/>
                </a:solidFill>
                <a:latin typeface="Helvetica Neue"/>
                <a:ea typeface="Helvetica Neue"/>
                <a:cs typeface="Helvetica Neue"/>
                <a:sym typeface="Helvetica Neue"/>
              </a:rPr>
              <a:t>centroids</a:t>
            </a:r>
            <a:r>
              <a:rPr b="0" i="0" lang="en-US" sz="2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assign each particle to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closest to it</a:t>
            </a:r>
            <a:endParaRPr b="0" i="0" sz="1400" u="none" cap="none" strike="noStrike">
              <a:solidFill>
                <a:srgbClr val="000000"/>
              </a:solidFill>
              <a:latin typeface="Arial"/>
              <a:ea typeface="Arial"/>
              <a:cs typeface="Arial"/>
              <a:sym typeface="Arial"/>
            </a:endParaRPr>
          </a:p>
        </p:txBody>
      </p:sp>
      <p:sp>
        <p:nvSpPr>
          <p:cNvPr id="459" name="Google Shape;459;p16"/>
          <p:cNvSpPr txBox="1"/>
          <p:nvPr/>
        </p:nvSpPr>
        <p:spPr>
          <a:xfrm>
            <a:off x="18332747" y="10533932"/>
            <a:ext cx="641605" cy="46105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k=6</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8190841" y="9679379"/>
            <a:ext cx="243681" cy="243682"/>
          </a:xfrm>
          <a:custGeom>
            <a:rect b="b" l="l" r="r" t="t"/>
            <a:pathLst>
              <a:path extrusionOk="0" h="21600" w="21600">
                <a:moveTo>
                  <a:pt x="0" y="10800"/>
                </a:moveTo>
                <a:lnTo>
                  <a:pt x="10800" y="21600"/>
                </a:lnTo>
                <a:lnTo>
                  <a:pt x="21600" y="10800"/>
                </a:lnTo>
                <a:lnTo>
                  <a:pt x="10800" y="0"/>
                </a:lnTo>
                <a:close/>
              </a:path>
            </a:pathLst>
          </a:custGeom>
          <a:solidFill>
            <a:srgbClr val="6FFDE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1" name="Google Shape;461;p16"/>
          <p:cNvSpPr/>
          <p:nvPr/>
        </p:nvSpPr>
        <p:spPr>
          <a:xfrm>
            <a:off x="13651028" y="7832397"/>
            <a:ext cx="243682" cy="243682"/>
          </a:xfrm>
          <a:custGeom>
            <a:rect b="b" l="l" r="r" t="t"/>
            <a:pathLst>
              <a:path extrusionOk="0" h="21600" w="21600">
                <a:moveTo>
                  <a:pt x="0" y="10800"/>
                </a:moveTo>
                <a:lnTo>
                  <a:pt x="10800" y="21600"/>
                </a:lnTo>
                <a:lnTo>
                  <a:pt x="21600" y="10800"/>
                </a:lnTo>
                <a:lnTo>
                  <a:pt x="10800" y="0"/>
                </a:lnTo>
                <a:close/>
              </a:path>
            </a:pathLst>
          </a:custGeom>
          <a:solidFill>
            <a:srgbClr val="FF94C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2" name="Google Shape;462;p16"/>
          <p:cNvSpPr/>
          <p:nvPr/>
        </p:nvSpPr>
        <p:spPr>
          <a:xfrm>
            <a:off x="17739625" y="4956347"/>
            <a:ext cx="243682" cy="243682"/>
          </a:xfrm>
          <a:custGeom>
            <a:rect b="b" l="l" r="r" t="t"/>
            <a:pathLst>
              <a:path extrusionOk="0" h="21600" w="21600">
                <a:moveTo>
                  <a:pt x="0" y="10800"/>
                </a:moveTo>
                <a:lnTo>
                  <a:pt x="10800" y="21600"/>
                </a:lnTo>
                <a:lnTo>
                  <a:pt x="21600" y="10800"/>
                </a:lnTo>
                <a:lnTo>
                  <a:pt x="10800" y="0"/>
                </a:lnTo>
                <a:close/>
              </a:path>
            </a:pathLst>
          </a:custGeom>
          <a:solidFill>
            <a:srgbClr val="FEEF5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3" name="Google Shape;463;p16"/>
          <p:cNvSpPr/>
          <p:nvPr/>
        </p:nvSpPr>
        <p:spPr>
          <a:xfrm>
            <a:off x="17386726" y="7057180"/>
            <a:ext cx="243682" cy="243681"/>
          </a:xfrm>
          <a:custGeom>
            <a:rect b="b" l="l" r="r" t="t"/>
            <a:pathLst>
              <a:path extrusionOk="0" h="21600" w="21600">
                <a:moveTo>
                  <a:pt x="0" y="10800"/>
                </a:moveTo>
                <a:lnTo>
                  <a:pt x="10800" y="21600"/>
                </a:lnTo>
                <a:lnTo>
                  <a:pt x="21600" y="10800"/>
                </a:lnTo>
                <a:lnTo>
                  <a:pt x="10800" y="0"/>
                </a:lnTo>
                <a:close/>
              </a:path>
            </a:pathLst>
          </a:custGeom>
          <a:solidFill>
            <a:srgbClr val="87F84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4" name="Google Shape;464;p16"/>
          <p:cNvSpPr/>
          <p:nvPr/>
        </p:nvSpPr>
        <p:spPr>
          <a:xfrm>
            <a:off x="17498012" y="2207004"/>
            <a:ext cx="243682" cy="243682"/>
          </a:xfrm>
          <a:custGeom>
            <a:rect b="b" l="l" r="r" t="t"/>
            <a:pathLst>
              <a:path extrusionOk="0" h="21600" w="21600">
                <a:moveTo>
                  <a:pt x="0" y="10800"/>
                </a:moveTo>
                <a:lnTo>
                  <a:pt x="10800" y="21600"/>
                </a:lnTo>
                <a:lnTo>
                  <a:pt x="21600" y="10800"/>
                </a:lnTo>
                <a:lnTo>
                  <a:pt x="10800" y="0"/>
                </a:lnTo>
                <a:close/>
              </a:path>
            </a:pathLst>
          </a:custGeom>
          <a:solidFill>
            <a:srgbClr val="FE958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5" name="Google Shape;465;p16"/>
          <p:cNvSpPr/>
          <p:nvPr/>
        </p:nvSpPr>
        <p:spPr>
          <a:xfrm>
            <a:off x="10113351" y="4083126"/>
            <a:ext cx="243682" cy="243682"/>
          </a:xfrm>
          <a:custGeom>
            <a:rect b="b" l="l" r="r" t="t"/>
            <a:pathLst>
              <a:path extrusionOk="0" h="21600" w="21600">
                <a:moveTo>
                  <a:pt x="0" y="10800"/>
                </a:moveTo>
                <a:lnTo>
                  <a:pt x="10800" y="21600"/>
                </a:lnTo>
                <a:lnTo>
                  <a:pt x="21600" y="10800"/>
                </a:lnTo>
                <a:lnTo>
                  <a:pt x="10800" y="0"/>
                </a:lnTo>
                <a:close/>
              </a:path>
            </a:pathLst>
          </a:cu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6" name="Google Shape;466;p16"/>
          <p:cNvSpPr txBox="1"/>
          <p:nvPr/>
        </p:nvSpPr>
        <p:spPr>
          <a:xfrm>
            <a:off x="570504" y="7814523"/>
            <a:ext cx="5607673" cy="1424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4"/>
            </a:pPr>
            <a:r>
              <a:rPr b="0" i="0" lang="en-US" sz="2900" u="none" cap="none" strike="noStrike">
                <a:solidFill>
                  <a:srgbClr val="000000"/>
                </a:solidFill>
                <a:latin typeface="Helvetica Neue"/>
                <a:ea typeface="Helvetica Neue"/>
                <a:cs typeface="Helvetica Neue"/>
                <a:sym typeface="Helvetica Neue"/>
              </a:rPr>
              <a:t>move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to the weighted geometric center of samples assigned to it</a:t>
            </a:r>
            <a:endParaRPr b="0" i="0" sz="1400" u="none" cap="none" strike="noStrike">
              <a:solidFill>
                <a:srgbClr val="000000"/>
              </a:solidFill>
              <a:latin typeface="Arial"/>
              <a:ea typeface="Arial"/>
              <a:cs typeface="Arial"/>
              <a:sym typeface="Arial"/>
            </a:endParaRPr>
          </a:p>
        </p:txBody>
      </p:sp>
      <p:sp>
        <p:nvSpPr>
          <p:cNvPr id="467" name="Google Shape;467;p16"/>
          <p:cNvSpPr txBox="1"/>
          <p:nvPr/>
        </p:nvSpPr>
        <p:spPr>
          <a:xfrm>
            <a:off x="570504" y="9198971"/>
            <a:ext cx="5607673" cy="9799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5"/>
            </a:pPr>
            <a:r>
              <a:rPr b="0" i="0" lang="en-US" sz="2900" u="none" cap="none" strike="noStrike">
                <a:solidFill>
                  <a:srgbClr val="000000"/>
                </a:solidFill>
                <a:latin typeface="Helvetica Neue"/>
                <a:ea typeface="Helvetica Neue"/>
                <a:cs typeface="Helvetica Neue"/>
                <a:sym typeface="Helvetica Neue"/>
              </a:rPr>
              <a:t>Repeat 3-4 until centroids stop moving!</a:t>
            </a:r>
            <a:endParaRPr b="0" i="0" sz="1400" u="none" cap="none" strike="noStrike">
              <a:solidFill>
                <a:srgbClr val="000000"/>
              </a:solidFill>
              <a:latin typeface="Arial"/>
              <a:ea typeface="Arial"/>
              <a:cs typeface="Arial"/>
              <a:sym typeface="Arial"/>
            </a:endParaRPr>
          </a:p>
        </p:txBody>
      </p:sp>
      <p:sp>
        <p:nvSpPr>
          <p:cNvPr id="468" name="Google Shape;468;p16"/>
          <p:cNvSpPr txBox="1"/>
          <p:nvPr/>
        </p:nvSpPr>
        <p:spPr>
          <a:xfrm>
            <a:off x="957944" y="11771942"/>
            <a:ext cx="817200" cy="771300"/>
          </a:xfrm>
          <a:prstGeom prst="rect">
            <a:avLst/>
          </a:prstGeom>
          <a:noFill/>
          <a:ln>
            <a:noFill/>
          </a:ln>
        </p:spPr>
        <p:txBody>
          <a:bodyPr anchorCtr="0" anchor="ctr" bIns="50800" lIns="50800" spcFirstLastPara="1" rIns="50800" wrap="square" tIns="50800">
            <a:spAutoFit/>
          </a:bodyPr>
          <a:lstStyle/>
          <a:p>
            <a:pPr indent="-558800" lvl="0" marL="558800" marR="0" rtl="0" algn="l">
              <a:lnSpc>
                <a:spcPct val="100000"/>
              </a:lnSpc>
              <a:spcBef>
                <a:spcPts val="0"/>
              </a:spcBef>
              <a:spcAft>
                <a:spcPts val="0"/>
              </a:spcAft>
              <a:buClr>
                <a:srgbClr val="000000"/>
              </a:buClr>
              <a:buSzPts val="5412"/>
              <a:buFont typeface="Helvetica Neue"/>
              <a:buChar char="■"/>
            </a:pPr>
            <a:r>
              <a:rPr b="1" i="0" lang="en-US" sz="4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469" name="Google Shape;469;p16"/>
          <p:cNvSpPr txBox="1"/>
          <p:nvPr/>
        </p:nvSpPr>
        <p:spPr>
          <a:xfrm>
            <a:off x="307417" y="335745"/>
            <a:ext cx="4476237"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7"/>
          <p:cNvSpPr txBox="1"/>
          <p:nvPr/>
        </p:nvSpPr>
        <p:spPr>
          <a:xfrm>
            <a:off x="5243102" y="5153350"/>
            <a:ext cx="16031400" cy="903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5200"/>
              <a:buFont typeface="Helvetica Neue"/>
              <a:buNone/>
            </a:pPr>
            <a:r>
              <a:rPr b="1" i="0" lang="en-US" sz="5200" u="none" cap="none" strike="noStrike">
                <a:solidFill>
                  <a:srgbClr val="EF7001"/>
                </a:solidFill>
                <a:latin typeface="Helvetica Neue"/>
                <a:ea typeface="Helvetica Neue"/>
                <a:cs typeface="Helvetica Neue"/>
                <a:sym typeface="Helvetica Neue"/>
              </a:rPr>
              <a:t>Do we always get back the same clusters?</a:t>
            </a:r>
            <a:endParaRPr b="0" i="0" sz="1400" u="none" cap="none" strike="noStrike">
              <a:solidFill>
                <a:srgbClr val="000000"/>
              </a:solidFill>
              <a:latin typeface="Arial"/>
              <a:ea typeface="Arial"/>
              <a:cs typeface="Arial"/>
              <a:sym typeface="Arial"/>
            </a:endParaRPr>
          </a:p>
        </p:txBody>
      </p:sp>
      <p:sp>
        <p:nvSpPr>
          <p:cNvPr id="475" name="Google Shape;475;p17"/>
          <p:cNvSpPr txBox="1"/>
          <p:nvPr/>
        </p:nvSpPr>
        <p:spPr>
          <a:xfrm>
            <a:off x="5278794" y="6090275"/>
            <a:ext cx="71241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B41600"/>
              </a:buClr>
              <a:buSzPts val="3400"/>
              <a:buFont typeface="Helvetica Neue"/>
              <a:buNone/>
            </a:pPr>
            <a:r>
              <a:rPr b="1" i="0" lang="en-US" sz="3400" u="none" cap="none" strike="noStrike">
                <a:solidFill>
                  <a:srgbClr val="B41600"/>
                </a:solidFill>
                <a:latin typeface="Helvetica Neue"/>
                <a:ea typeface="Helvetica Neue"/>
                <a:cs typeface="Helvetica Neue"/>
                <a:sym typeface="Helvetica Neue"/>
              </a:rPr>
              <a:t>Nope. And that’s OK.</a:t>
            </a:r>
            <a:endParaRPr b="0" i="0" sz="1400" u="none" cap="none" strike="noStrike">
              <a:solidFill>
                <a:srgbClr val="000000"/>
              </a:solidFill>
              <a:latin typeface="Arial"/>
              <a:ea typeface="Arial"/>
              <a:cs typeface="Arial"/>
              <a:sym typeface="Arial"/>
            </a:endParaRPr>
          </a:p>
        </p:txBody>
      </p:sp>
      <p:sp>
        <p:nvSpPr>
          <p:cNvPr id="476" name="Google Shape;476;p17"/>
          <p:cNvSpPr txBox="1"/>
          <p:nvPr/>
        </p:nvSpPr>
        <p:spPr>
          <a:xfrm>
            <a:off x="5441876" y="11833968"/>
            <a:ext cx="13500248" cy="647139"/>
          </a:xfrm>
          <a:prstGeom prst="rect">
            <a:avLst/>
          </a:prstGeom>
          <a:noFill/>
          <a:ln>
            <a:noFill/>
          </a:ln>
        </p:spPr>
        <p:txBody>
          <a:bodyPr anchorCtr="0" anchor="t" bIns="50800" lIns="50800" spcFirstLastPara="1" rIns="50800" wrap="square" tIns="50800">
            <a:normAutofit fontScale="92500" lnSpcReduction="10000"/>
          </a:bodyPr>
          <a:lstStyle/>
          <a:p>
            <a:pPr indent="-558800" lvl="0" marL="558800" marR="0" rtl="0" algn="l">
              <a:lnSpc>
                <a:spcPct val="120000"/>
              </a:lnSpc>
              <a:spcBef>
                <a:spcPts val="0"/>
              </a:spcBef>
              <a:spcAft>
                <a:spcPts val="0"/>
              </a:spcAft>
              <a:buClr>
                <a:srgbClr val="000000"/>
              </a:buClr>
              <a:buSzPct val="132972"/>
              <a:buFont typeface="Helvetica Neue"/>
              <a:buChar char="■"/>
            </a:pPr>
            <a:r>
              <a:rPr b="1" i="0" lang="en-US" sz="3400" u="none" cap="none" strike="noStrike">
                <a:solidFill>
                  <a:srgbClr val="000000"/>
                </a:solidFill>
                <a:latin typeface="Helvetica Neue"/>
                <a:ea typeface="Helvetica Neue"/>
                <a:cs typeface="Helvetica Neue"/>
                <a:sym typeface="Helvetica Neue"/>
              </a:rPr>
              <a:t>K-means</a:t>
            </a:r>
            <a:r>
              <a:rPr b="0" i="0" lang="en-US" sz="3400" u="none" cap="none" strike="noStrike">
                <a:solidFill>
                  <a:srgbClr val="000000"/>
                </a:solidFill>
                <a:latin typeface="Helvetica Neue"/>
                <a:ea typeface="Helvetica Neue"/>
                <a:cs typeface="Helvetica Neue"/>
                <a:sym typeface="Helvetica Neue"/>
              </a:rPr>
              <a:t> is an </a:t>
            </a:r>
            <a:r>
              <a:rPr b="0" i="1" lang="en-US" sz="3400" u="none" cap="none" strike="noStrike">
                <a:solidFill>
                  <a:srgbClr val="000000"/>
                </a:solidFill>
                <a:latin typeface="Helvetica Neue"/>
                <a:ea typeface="Helvetica Neue"/>
                <a:cs typeface="Helvetica Neue"/>
                <a:sym typeface="Helvetica Neue"/>
              </a:rPr>
              <a:t>indeterministic</a:t>
            </a:r>
            <a:r>
              <a:rPr b="0" i="0" lang="en-US" sz="3400" u="none" cap="none" strike="noStrike">
                <a:solidFill>
                  <a:srgbClr val="000000"/>
                </a:solidFill>
                <a:latin typeface="Helvetica Neue"/>
                <a:ea typeface="Helvetica Neue"/>
                <a:cs typeface="Helvetica Neue"/>
                <a:sym typeface="Helvetica Neue"/>
              </a:rPr>
              <a:t> algorithm—it has built-in randomness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
          <p:cNvSpPr txBox="1"/>
          <p:nvPr>
            <p:ph type="title"/>
          </p:nvPr>
        </p:nvSpPr>
        <p:spPr>
          <a:xfrm>
            <a:off x="574877" y="1330214"/>
            <a:ext cx="20726402" cy="2724152"/>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8000"/>
              <a:buFont typeface="Calibri"/>
              <a:buNone/>
            </a:pPr>
            <a:r>
              <a:rPr b="1" lang="en-US">
                <a:solidFill>
                  <a:srgbClr val="002060"/>
                </a:solidFill>
                <a:latin typeface="Helvetica Neue"/>
                <a:ea typeface="Helvetica Neue"/>
                <a:cs typeface="Helvetica Neue"/>
                <a:sym typeface="Helvetica Neue"/>
              </a:rPr>
              <a:t>Unsupervised Learning</a:t>
            </a:r>
            <a:endParaRPr b="1">
              <a:solidFill>
                <a:srgbClr val="002060"/>
              </a:solidFill>
              <a:latin typeface="Helvetica Neue"/>
              <a:ea typeface="Helvetica Neue"/>
              <a:cs typeface="Helvetica Neue"/>
              <a:sym typeface="Helvetica Neue"/>
            </a:endParaRPr>
          </a:p>
        </p:txBody>
      </p:sp>
      <p:sp>
        <p:nvSpPr>
          <p:cNvPr id="482" name="Google Shape;482;p7"/>
          <p:cNvSpPr txBox="1"/>
          <p:nvPr>
            <p:ph idx="1" type="body"/>
          </p:nvPr>
        </p:nvSpPr>
        <p:spPr>
          <a:xfrm>
            <a:off x="1127061" y="3602451"/>
            <a:ext cx="7974418" cy="3000378"/>
          </a:xfrm>
          <a:prstGeom prst="rect">
            <a:avLst/>
          </a:prstGeom>
          <a:noFill/>
          <a:ln>
            <a:noFill/>
          </a:ln>
        </p:spPr>
        <p:txBody>
          <a:bodyPr anchorCtr="0" anchor="b" bIns="91425" lIns="91425" spcFirstLastPara="1" rIns="91425" wrap="square" tIns="91425">
            <a:normAutofit/>
          </a:bodyPr>
          <a:lstStyle/>
          <a:p>
            <a:pPr indent="0" lvl="0" marL="0" rtl="0" algn="l">
              <a:lnSpc>
                <a:spcPct val="90000"/>
              </a:lnSpc>
              <a:spcBef>
                <a:spcPts val="0"/>
              </a:spcBef>
              <a:spcAft>
                <a:spcPts val="0"/>
              </a:spcAft>
              <a:buSzPts val="5600"/>
              <a:buNone/>
            </a:pPr>
            <a:r>
              <a:rPr lang="en-US" sz="5600"/>
              <a:t>Clustering</a:t>
            </a:r>
            <a:endParaRPr/>
          </a:p>
          <a:p>
            <a:pPr indent="0" lvl="0" marL="0" rtl="0" algn="l">
              <a:lnSpc>
                <a:spcPct val="90000"/>
              </a:lnSpc>
              <a:spcBef>
                <a:spcPts val="800"/>
              </a:spcBef>
              <a:spcAft>
                <a:spcPts val="0"/>
              </a:spcAft>
              <a:buSzPts val="5600"/>
              <a:buNone/>
            </a:pPr>
            <a:r>
              <a:rPr lang="en-US" sz="5600">
                <a:solidFill>
                  <a:srgbClr val="151515"/>
                </a:solidFill>
              </a:rPr>
              <a:t>Dimension reduction</a:t>
            </a:r>
            <a:endParaRPr/>
          </a:p>
          <a:p>
            <a:pPr indent="0" lvl="0" marL="0" rtl="0" algn="l">
              <a:lnSpc>
                <a:spcPct val="90000"/>
              </a:lnSpc>
              <a:spcBef>
                <a:spcPts val="800"/>
              </a:spcBef>
              <a:spcAft>
                <a:spcPts val="0"/>
              </a:spcAft>
              <a:buSzPts val="5600"/>
              <a:buNone/>
            </a:pPr>
            <a:r>
              <a:rPr lang="en-US" sz="5600"/>
              <a:t>ChatGPT  </a:t>
            </a:r>
            <a:r>
              <a:rPr lang="en-US" sz="5600">
                <a:solidFill>
                  <a:srgbClr val="151515"/>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cxnSp>
        <p:nvCxnSpPr>
          <p:cNvPr id="487" name="Google Shape;487;p24"/>
          <p:cNvCxnSpPr/>
          <p:nvPr/>
        </p:nvCxnSpPr>
        <p:spPr>
          <a:xfrm flipH="1" rot="10800000">
            <a:off x="6756987" y="1613692"/>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488" name="Google Shape;488;p24"/>
          <p:cNvCxnSpPr/>
          <p:nvPr/>
        </p:nvCxnSpPr>
        <p:spPr>
          <a:xfrm rot="10800000">
            <a:off x="5830530" y="11201815"/>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489" name="Google Shape;489;p24"/>
          <p:cNvSpPr/>
          <p:nvPr/>
        </p:nvSpPr>
        <p:spPr>
          <a:xfrm>
            <a:off x="7576494"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0" name="Google Shape;490;p24"/>
          <p:cNvSpPr/>
          <p:nvPr/>
        </p:nvSpPr>
        <p:spPr>
          <a:xfrm>
            <a:off x="8699387"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1" name="Google Shape;491;p24"/>
          <p:cNvSpPr/>
          <p:nvPr/>
        </p:nvSpPr>
        <p:spPr>
          <a:xfrm>
            <a:off x="8137942" y="895458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2" name="Google Shape;492;p24"/>
          <p:cNvSpPr/>
          <p:nvPr/>
        </p:nvSpPr>
        <p:spPr>
          <a:xfrm>
            <a:off x="8137942" y="1010554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3" name="Google Shape;493;p24"/>
          <p:cNvSpPr/>
          <p:nvPr/>
        </p:nvSpPr>
        <p:spPr>
          <a:xfrm>
            <a:off x="7546765" y="9434207"/>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4" name="Google Shape;494;p24"/>
          <p:cNvSpPr/>
          <p:nvPr/>
        </p:nvSpPr>
        <p:spPr>
          <a:xfrm>
            <a:off x="8249401" y="9530066"/>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5" name="Google Shape;495;p24"/>
          <p:cNvSpPr/>
          <p:nvPr/>
        </p:nvSpPr>
        <p:spPr>
          <a:xfrm>
            <a:off x="8952038" y="96423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6" name="Google Shape;496;p24"/>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497" name="Google Shape;497;p24"/>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498" name="Google Shape;498;p24"/>
          <p:cNvSpPr/>
          <p:nvPr/>
        </p:nvSpPr>
        <p:spPr>
          <a:xfrm>
            <a:off x="10346700" y="333262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9" name="Google Shape;499;p24"/>
          <p:cNvSpPr/>
          <p:nvPr/>
        </p:nvSpPr>
        <p:spPr>
          <a:xfrm>
            <a:off x="11469592" y="333262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0" name="Google Shape;500;p24"/>
          <p:cNvSpPr/>
          <p:nvPr/>
        </p:nvSpPr>
        <p:spPr>
          <a:xfrm>
            <a:off x="12354724"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1" name="Google Shape;501;p24"/>
          <p:cNvSpPr/>
          <p:nvPr/>
        </p:nvSpPr>
        <p:spPr>
          <a:xfrm>
            <a:off x="10908147" y="3108050"/>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2" name="Google Shape;502;p24"/>
          <p:cNvSpPr/>
          <p:nvPr/>
        </p:nvSpPr>
        <p:spPr>
          <a:xfrm>
            <a:off x="12640068" y="3807563"/>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3" name="Google Shape;503;p24"/>
          <p:cNvSpPr/>
          <p:nvPr/>
        </p:nvSpPr>
        <p:spPr>
          <a:xfrm>
            <a:off x="11469592"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4" name="Google Shape;504;p24"/>
          <p:cNvSpPr/>
          <p:nvPr/>
        </p:nvSpPr>
        <p:spPr>
          <a:xfrm>
            <a:off x="11722243" y="264485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5" name="Google Shape;505;p24"/>
          <p:cNvSpPr/>
          <p:nvPr/>
        </p:nvSpPr>
        <p:spPr>
          <a:xfrm>
            <a:off x="16631017" y="251386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6" name="Google Shape;506;p24"/>
          <p:cNvSpPr/>
          <p:nvPr/>
        </p:nvSpPr>
        <p:spPr>
          <a:xfrm>
            <a:off x="17192463" y="320163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7" name="Google Shape;507;p24"/>
          <p:cNvSpPr/>
          <p:nvPr/>
        </p:nvSpPr>
        <p:spPr>
          <a:xfrm>
            <a:off x="18036635" y="182609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8" name="Google Shape;508;p24"/>
          <p:cNvSpPr/>
          <p:nvPr/>
        </p:nvSpPr>
        <p:spPr>
          <a:xfrm>
            <a:off x="16631017" y="1571984"/>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9" name="Google Shape;509;p24"/>
          <p:cNvSpPr/>
          <p:nvPr/>
        </p:nvSpPr>
        <p:spPr>
          <a:xfrm>
            <a:off x="18036635" y="3201637"/>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0" name="Google Shape;510;p24"/>
          <p:cNvSpPr/>
          <p:nvPr/>
        </p:nvSpPr>
        <p:spPr>
          <a:xfrm>
            <a:off x="17192463" y="182609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1" name="Google Shape;511;p24"/>
          <p:cNvSpPr/>
          <p:nvPr/>
        </p:nvSpPr>
        <p:spPr>
          <a:xfrm>
            <a:off x="17445113" y="251386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2" name="Google Shape;512;p24"/>
          <p:cNvSpPr/>
          <p:nvPr/>
        </p:nvSpPr>
        <p:spPr>
          <a:xfrm>
            <a:off x="16973182"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3" name="Google Shape;513;p24"/>
          <p:cNvSpPr/>
          <p:nvPr/>
        </p:nvSpPr>
        <p:spPr>
          <a:xfrm>
            <a:off x="18096075"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4" name="Google Shape;514;p24"/>
          <p:cNvSpPr/>
          <p:nvPr/>
        </p:nvSpPr>
        <p:spPr>
          <a:xfrm>
            <a:off x="17895272" y="70201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5" name="Google Shape;515;p24"/>
          <p:cNvSpPr/>
          <p:nvPr/>
        </p:nvSpPr>
        <p:spPr>
          <a:xfrm>
            <a:off x="17895272" y="607796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6" name="Google Shape;516;p24"/>
          <p:cNvSpPr/>
          <p:nvPr/>
        </p:nvSpPr>
        <p:spPr>
          <a:xfrm>
            <a:off x="16505515" y="671998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7" name="Google Shape;517;p24"/>
          <p:cNvSpPr/>
          <p:nvPr/>
        </p:nvSpPr>
        <p:spPr>
          <a:xfrm>
            <a:off x="17167362" y="620532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8" name="Google Shape;518;p24"/>
          <p:cNvSpPr/>
          <p:nvPr/>
        </p:nvSpPr>
        <p:spPr>
          <a:xfrm>
            <a:off x="17333827" y="732478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9" name="Google Shape;519;p24"/>
          <p:cNvSpPr/>
          <p:nvPr/>
        </p:nvSpPr>
        <p:spPr>
          <a:xfrm>
            <a:off x="13132837"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0" name="Google Shape;520;p24"/>
          <p:cNvSpPr/>
          <p:nvPr/>
        </p:nvSpPr>
        <p:spPr>
          <a:xfrm>
            <a:off x="14455478" y="692485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1" name="Google Shape;521;p24"/>
          <p:cNvSpPr/>
          <p:nvPr/>
        </p:nvSpPr>
        <p:spPr>
          <a:xfrm>
            <a:off x="14764356"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2" name="Google Shape;522;p24"/>
          <p:cNvSpPr/>
          <p:nvPr/>
        </p:nvSpPr>
        <p:spPr>
          <a:xfrm>
            <a:off x="12815772" y="806688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3" name="Google Shape;523;p24"/>
          <p:cNvSpPr/>
          <p:nvPr/>
        </p:nvSpPr>
        <p:spPr>
          <a:xfrm>
            <a:off x="11902554"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4" name="Google Shape;524;p24"/>
          <p:cNvSpPr/>
          <p:nvPr/>
        </p:nvSpPr>
        <p:spPr>
          <a:xfrm>
            <a:off x="13132837" y="713393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5" name="Google Shape;525;p24"/>
          <p:cNvSpPr/>
          <p:nvPr/>
        </p:nvSpPr>
        <p:spPr>
          <a:xfrm>
            <a:off x="13848870" y="806688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6" name="Google Shape;526;p24"/>
          <p:cNvSpPr/>
          <p:nvPr/>
        </p:nvSpPr>
        <p:spPr>
          <a:xfrm>
            <a:off x="8137941"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7" name="Google Shape;527;p24"/>
          <p:cNvSpPr/>
          <p:nvPr/>
        </p:nvSpPr>
        <p:spPr>
          <a:xfrm>
            <a:off x="9260833"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8" name="Google Shape;528;p24"/>
          <p:cNvSpPr/>
          <p:nvPr/>
        </p:nvSpPr>
        <p:spPr>
          <a:xfrm>
            <a:off x="8137941" y="526637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9" name="Google Shape;529;p24"/>
          <p:cNvSpPr/>
          <p:nvPr/>
        </p:nvSpPr>
        <p:spPr>
          <a:xfrm>
            <a:off x="8699388" y="577167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0" name="Google Shape;530;p24"/>
          <p:cNvSpPr/>
          <p:nvPr/>
        </p:nvSpPr>
        <p:spPr>
          <a:xfrm>
            <a:off x="8475200" y="453649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1" name="Google Shape;531;p24"/>
          <p:cNvSpPr/>
          <p:nvPr/>
        </p:nvSpPr>
        <p:spPr>
          <a:xfrm>
            <a:off x="9260833" y="46207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2" name="Google Shape;532;p24"/>
          <p:cNvSpPr/>
          <p:nvPr/>
        </p:nvSpPr>
        <p:spPr>
          <a:xfrm>
            <a:off x="8699388" y="65109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3" name="Google Shape;533;p24"/>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pic>
        <p:nvPicPr>
          <p:cNvPr descr="Line Line" id="534" name="Google Shape;534;p24"/>
          <p:cNvPicPr preferRelativeResize="0"/>
          <p:nvPr/>
        </p:nvPicPr>
        <p:blipFill rotWithShape="1">
          <a:blip r:embed="rId3">
            <a:alphaModFix/>
          </a:blip>
          <a:srcRect b="0" l="0" r="0" t="0"/>
          <a:stretch/>
        </p:blipFill>
        <p:spPr>
          <a:xfrm rot="-1349745">
            <a:off x="5226336" y="1882491"/>
            <a:ext cx="1821647" cy="166619"/>
          </a:xfrm>
          <a:prstGeom prst="rect">
            <a:avLst/>
          </a:prstGeom>
          <a:noFill/>
          <a:ln>
            <a:noFill/>
          </a:ln>
        </p:spPr>
      </p:pic>
      <p:pic>
        <p:nvPicPr>
          <p:cNvPr descr="Line Line" id="535" name="Google Shape;535;p24"/>
          <p:cNvPicPr preferRelativeResize="0"/>
          <p:nvPr/>
        </p:nvPicPr>
        <p:blipFill rotWithShape="1">
          <a:blip r:embed="rId4">
            <a:alphaModFix/>
          </a:blip>
          <a:srcRect b="0" l="0" r="0" t="0"/>
          <a:stretch/>
        </p:blipFill>
        <p:spPr>
          <a:xfrm rot="-2698868">
            <a:off x="4476919" y="2918208"/>
            <a:ext cx="778802" cy="311994"/>
          </a:xfrm>
          <a:prstGeom prst="rect">
            <a:avLst/>
          </a:prstGeom>
          <a:noFill/>
          <a:ln>
            <a:noFill/>
          </a:ln>
        </p:spPr>
      </p:pic>
      <p:sp>
        <p:nvSpPr>
          <p:cNvPr id="536" name="Google Shape;536;p24"/>
          <p:cNvSpPr txBox="1"/>
          <p:nvPr/>
        </p:nvSpPr>
        <p:spPr>
          <a:xfrm>
            <a:off x="2666283" y="3425628"/>
            <a:ext cx="4910211" cy="65659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EF7001"/>
                </a:solidFill>
                <a:latin typeface="Helvetica Neue"/>
                <a:ea typeface="Helvetica Neue"/>
                <a:cs typeface="Helvetica Neue"/>
                <a:sym typeface="Helvetica Neue"/>
              </a:rPr>
              <a:t>Most basic approach</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p19"/>
          <p:cNvCxnSpPr/>
          <p:nvPr/>
        </p:nvCxnSpPr>
        <p:spPr>
          <a:xfrm flipH="1" rot="10800000">
            <a:off x="6756987" y="1613692"/>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542" name="Google Shape;542;p19"/>
          <p:cNvCxnSpPr/>
          <p:nvPr/>
        </p:nvCxnSpPr>
        <p:spPr>
          <a:xfrm rot="10800000">
            <a:off x="5830530" y="11201815"/>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543" name="Google Shape;543;p19"/>
          <p:cNvSpPr/>
          <p:nvPr/>
        </p:nvSpPr>
        <p:spPr>
          <a:xfrm>
            <a:off x="7576494"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4" name="Google Shape;544;p19"/>
          <p:cNvSpPr/>
          <p:nvPr/>
        </p:nvSpPr>
        <p:spPr>
          <a:xfrm>
            <a:off x="8699387"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5" name="Google Shape;545;p19"/>
          <p:cNvSpPr/>
          <p:nvPr/>
        </p:nvSpPr>
        <p:spPr>
          <a:xfrm>
            <a:off x="8137942" y="895458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6" name="Google Shape;546;p19"/>
          <p:cNvSpPr/>
          <p:nvPr/>
        </p:nvSpPr>
        <p:spPr>
          <a:xfrm>
            <a:off x="8137942" y="1010554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7" name="Google Shape;547;p19"/>
          <p:cNvSpPr/>
          <p:nvPr/>
        </p:nvSpPr>
        <p:spPr>
          <a:xfrm>
            <a:off x="7546765" y="9434207"/>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8" name="Google Shape;548;p19"/>
          <p:cNvSpPr/>
          <p:nvPr/>
        </p:nvSpPr>
        <p:spPr>
          <a:xfrm>
            <a:off x="8249401" y="9530066"/>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9" name="Google Shape;549;p19"/>
          <p:cNvSpPr/>
          <p:nvPr/>
        </p:nvSpPr>
        <p:spPr>
          <a:xfrm>
            <a:off x="8952038" y="96423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0" name="Google Shape;550;p19"/>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551" name="Google Shape;551;p19"/>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552" name="Google Shape;552;p19"/>
          <p:cNvSpPr/>
          <p:nvPr/>
        </p:nvSpPr>
        <p:spPr>
          <a:xfrm>
            <a:off x="10346700" y="333262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3" name="Google Shape;553;p19"/>
          <p:cNvSpPr/>
          <p:nvPr/>
        </p:nvSpPr>
        <p:spPr>
          <a:xfrm>
            <a:off x="11469592" y="333262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4" name="Google Shape;554;p19"/>
          <p:cNvSpPr/>
          <p:nvPr/>
        </p:nvSpPr>
        <p:spPr>
          <a:xfrm>
            <a:off x="12354724"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5" name="Google Shape;555;p19"/>
          <p:cNvSpPr/>
          <p:nvPr/>
        </p:nvSpPr>
        <p:spPr>
          <a:xfrm>
            <a:off x="10908147" y="3108050"/>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6" name="Google Shape;556;p19"/>
          <p:cNvSpPr/>
          <p:nvPr/>
        </p:nvSpPr>
        <p:spPr>
          <a:xfrm>
            <a:off x="12640068" y="3807563"/>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7" name="Google Shape;557;p19"/>
          <p:cNvSpPr/>
          <p:nvPr/>
        </p:nvSpPr>
        <p:spPr>
          <a:xfrm>
            <a:off x="11469592"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8" name="Google Shape;558;p19"/>
          <p:cNvSpPr/>
          <p:nvPr/>
        </p:nvSpPr>
        <p:spPr>
          <a:xfrm>
            <a:off x="11722243" y="264485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9" name="Google Shape;559;p19"/>
          <p:cNvSpPr/>
          <p:nvPr/>
        </p:nvSpPr>
        <p:spPr>
          <a:xfrm>
            <a:off x="16631017" y="251386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0" name="Google Shape;560;p19"/>
          <p:cNvSpPr/>
          <p:nvPr/>
        </p:nvSpPr>
        <p:spPr>
          <a:xfrm>
            <a:off x="17192463" y="320163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1" name="Google Shape;561;p19"/>
          <p:cNvSpPr/>
          <p:nvPr/>
        </p:nvSpPr>
        <p:spPr>
          <a:xfrm>
            <a:off x="18036635" y="182609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2" name="Google Shape;562;p19"/>
          <p:cNvSpPr/>
          <p:nvPr/>
        </p:nvSpPr>
        <p:spPr>
          <a:xfrm>
            <a:off x="16631017" y="1571984"/>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3" name="Google Shape;563;p19"/>
          <p:cNvSpPr/>
          <p:nvPr/>
        </p:nvSpPr>
        <p:spPr>
          <a:xfrm>
            <a:off x="18036635" y="3201637"/>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4" name="Google Shape;564;p19"/>
          <p:cNvSpPr/>
          <p:nvPr/>
        </p:nvSpPr>
        <p:spPr>
          <a:xfrm>
            <a:off x="17192463" y="182609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5" name="Google Shape;565;p19"/>
          <p:cNvSpPr/>
          <p:nvPr/>
        </p:nvSpPr>
        <p:spPr>
          <a:xfrm>
            <a:off x="17445113" y="251386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6" name="Google Shape;566;p19"/>
          <p:cNvSpPr/>
          <p:nvPr/>
        </p:nvSpPr>
        <p:spPr>
          <a:xfrm>
            <a:off x="16973182"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7" name="Google Shape;567;p19"/>
          <p:cNvSpPr/>
          <p:nvPr/>
        </p:nvSpPr>
        <p:spPr>
          <a:xfrm>
            <a:off x="18096075"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8" name="Google Shape;568;p19"/>
          <p:cNvSpPr/>
          <p:nvPr/>
        </p:nvSpPr>
        <p:spPr>
          <a:xfrm>
            <a:off x="17895272" y="70201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69" name="Google Shape;569;p19"/>
          <p:cNvSpPr/>
          <p:nvPr/>
        </p:nvSpPr>
        <p:spPr>
          <a:xfrm>
            <a:off x="17895272" y="607796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0" name="Google Shape;570;p19"/>
          <p:cNvSpPr/>
          <p:nvPr/>
        </p:nvSpPr>
        <p:spPr>
          <a:xfrm>
            <a:off x="16505515" y="671998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1" name="Google Shape;571;p19"/>
          <p:cNvSpPr/>
          <p:nvPr/>
        </p:nvSpPr>
        <p:spPr>
          <a:xfrm>
            <a:off x="17167362" y="620532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2" name="Google Shape;572;p19"/>
          <p:cNvSpPr/>
          <p:nvPr/>
        </p:nvSpPr>
        <p:spPr>
          <a:xfrm>
            <a:off x="17333827" y="732478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3" name="Google Shape;573;p19"/>
          <p:cNvSpPr/>
          <p:nvPr/>
        </p:nvSpPr>
        <p:spPr>
          <a:xfrm>
            <a:off x="13132837"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4" name="Google Shape;574;p19"/>
          <p:cNvSpPr/>
          <p:nvPr/>
        </p:nvSpPr>
        <p:spPr>
          <a:xfrm>
            <a:off x="14455478" y="692485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5" name="Google Shape;575;p19"/>
          <p:cNvSpPr/>
          <p:nvPr/>
        </p:nvSpPr>
        <p:spPr>
          <a:xfrm>
            <a:off x="14764356"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6" name="Google Shape;576;p19"/>
          <p:cNvSpPr/>
          <p:nvPr/>
        </p:nvSpPr>
        <p:spPr>
          <a:xfrm>
            <a:off x="12815772" y="806688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7" name="Google Shape;577;p19"/>
          <p:cNvSpPr/>
          <p:nvPr/>
        </p:nvSpPr>
        <p:spPr>
          <a:xfrm>
            <a:off x="11902554"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8" name="Google Shape;578;p19"/>
          <p:cNvSpPr/>
          <p:nvPr/>
        </p:nvSpPr>
        <p:spPr>
          <a:xfrm>
            <a:off x="13132837" y="713393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79" name="Google Shape;579;p19"/>
          <p:cNvSpPr/>
          <p:nvPr/>
        </p:nvSpPr>
        <p:spPr>
          <a:xfrm>
            <a:off x="13848870" y="806688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0" name="Google Shape;580;p19"/>
          <p:cNvSpPr/>
          <p:nvPr/>
        </p:nvSpPr>
        <p:spPr>
          <a:xfrm>
            <a:off x="8137941"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1" name="Google Shape;581;p19"/>
          <p:cNvSpPr/>
          <p:nvPr/>
        </p:nvSpPr>
        <p:spPr>
          <a:xfrm>
            <a:off x="9260833"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2" name="Google Shape;582;p19"/>
          <p:cNvSpPr/>
          <p:nvPr/>
        </p:nvSpPr>
        <p:spPr>
          <a:xfrm>
            <a:off x="8137941" y="526637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3" name="Google Shape;583;p19"/>
          <p:cNvSpPr/>
          <p:nvPr/>
        </p:nvSpPr>
        <p:spPr>
          <a:xfrm>
            <a:off x="8699388" y="577167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4" name="Google Shape;584;p19"/>
          <p:cNvSpPr/>
          <p:nvPr/>
        </p:nvSpPr>
        <p:spPr>
          <a:xfrm>
            <a:off x="8475200" y="453649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5" name="Google Shape;585;p19"/>
          <p:cNvSpPr/>
          <p:nvPr/>
        </p:nvSpPr>
        <p:spPr>
          <a:xfrm>
            <a:off x="9260833" y="46207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6" name="Google Shape;586;p19"/>
          <p:cNvSpPr/>
          <p:nvPr/>
        </p:nvSpPr>
        <p:spPr>
          <a:xfrm>
            <a:off x="8699388" y="65109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Line Line" id="587" name="Google Shape;587;p19"/>
          <p:cNvPicPr preferRelativeResize="0"/>
          <p:nvPr/>
        </p:nvPicPr>
        <p:blipFill rotWithShape="1">
          <a:blip r:embed="rId3">
            <a:alphaModFix/>
          </a:blip>
          <a:srcRect b="0" l="0" r="0" t="0"/>
          <a:stretch/>
        </p:blipFill>
        <p:spPr>
          <a:xfrm rot="-1593486">
            <a:off x="4665249" y="5767723"/>
            <a:ext cx="17760903" cy="114301"/>
          </a:xfrm>
          <a:prstGeom prst="rect">
            <a:avLst/>
          </a:prstGeom>
          <a:noFill/>
          <a:ln>
            <a:noFill/>
          </a:ln>
        </p:spPr>
      </p:pic>
      <p:sp>
        <p:nvSpPr>
          <p:cNvPr id="588" name="Google Shape;588;p19"/>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sp>
        <p:nvSpPr>
          <p:cNvPr id="589" name="Google Shape;589;p19"/>
          <p:cNvSpPr txBox="1"/>
          <p:nvPr/>
        </p:nvSpPr>
        <p:spPr>
          <a:xfrm>
            <a:off x="20488109" y="1285051"/>
            <a:ext cx="3042469"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t>
            </a:r>
            <a:r>
              <a:rPr b="1" i="0" lang="en-US" sz="2400" u="none" cap="none" strike="noStrike">
                <a:solidFill>
                  <a:srgbClr val="F27200"/>
                </a:solidFill>
                <a:latin typeface="Helvetica Neue"/>
                <a:ea typeface="Helvetica Neue"/>
                <a:cs typeface="Helvetica Neue"/>
                <a:sym typeface="Helvetica Neue"/>
              </a:rPr>
              <a:t>ComfortFashion</a:t>
            </a:r>
            <a:r>
              <a:rPr b="0" i="0" lang="en-US" sz="2400" u="none" cap="none" strike="noStrike">
                <a:solidFill>
                  <a:srgbClr val="5E5E5E"/>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0"/>
          <p:cNvSpPr/>
          <p:nvPr/>
        </p:nvSpPr>
        <p:spPr>
          <a:xfrm>
            <a:off x="7019481" y="899984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5" name="Google Shape;595;p20"/>
          <p:cNvSpPr/>
          <p:nvPr/>
        </p:nvSpPr>
        <p:spPr>
          <a:xfrm>
            <a:off x="7827300" y="859762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6" name="Google Shape;596;p20"/>
          <p:cNvSpPr/>
          <p:nvPr/>
        </p:nvSpPr>
        <p:spPr>
          <a:xfrm>
            <a:off x="8026481" y="848533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7" name="Google Shape;597;p20"/>
          <p:cNvSpPr/>
          <p:nvPr/>
        </p:nvSpPr>
        <p:spPr>
          <a:xfrm>
            <a:off x="7644153" y="859762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8" name="Google Shape;598;p20"/>
          <p:cNvSpPr/>
          <p:nvPr/>
        </p:nvSpPr>
        <p:spPr>
          <a:xfrm>
            <a:off x="7435305" y="872600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9" name="Google Shape;599;p20"/>
          <p:cNvSpPr/>
          <p:nvPr/>
        </p:nvSpPr>
        <p:spPr>
          <a:xfrm>
            <a:off x="7827299" y="848533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0" name="Google Shape;600;p20"/>
          <p:cNvSpPr/>
          <p:nvPr/>
        </p:nvSpPr>
        <p:spPr>
          <a:xfrm>
            <a:off x="8137941" y="824044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1" name="Google Shape;601;p20"/>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602" name="Google Shape;602;p20"/>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603" name="Google Shape;603;p20"/>
          <p:cNvSpPr/>
          <p:nvPr/>
        </p:nvSpPr>
        <p:spPr>
          <a:xfrm>
            <a:off x="12145040" y="631761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4" name="Google Shape;604;p20"/>
          <p:cNvSpPr/>
          <p:nvPr/>
        </p:nvSpPr>
        <p:spPr>
          <a:xfrm>
            <a:off x="13035271" y="576996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5" name="Google Shape;605;p20"/>
          <p:cNvSpPr/>
          <p:nvPr/>
        </p:nvSpPr>
        <p:spPr>
          <a:xfrm>
            <a:off x="13992088" y="536076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6" name="Google Shape;606;p20"/>
          <p:cNvSpPr/>
          <p:nvPr/>
        </p:nvSpPr>
        <p:spPr>
          <a:xfrm>
            <a:off x="12706487" y="609303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7" name="Google Shape;607;p20"/>
          <p:cNvSpPr/>
          <p:nvPr/>
        </p:nvSpPr>
        <p:spPr>
          <a:xfrm>
            <a:off x="13746009" y="536076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8" name="Google Shape;608;p20"/>
          <p:cNvSpPr/>
          <p:nvPr/>
        </p:nvSpPr>
        <p:spPr>
          <a:xfrm>
            <a:off x="13140104" y="5650133"/>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9" name="Google Shape;609;p20"/>
          <p:cNvSpPr/>
          <p:nvPr/>
        </p:nvSpPr>
        <p:spPr>
          <a:xfrm>
            <a:off x="13359607" y="5512313"/>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0" name="Google Shape;610;p20"/>
          <p:cNvSpPr/>
          <p:nvPr/>
        </p:nvSpPr>
        <p:spPr>
          <a:xfrm>
            <a:off x="17516800"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1" name="Google Shape;611;p20"/>
          <p:cNvSpPr/>
          <p:nvPr/>
        </p:nvSpPr>
        <p:spPr>
          <a:xfrm>
            <a:off x="17765954"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2" name="Google Shape;612;p20"/>
          <p:cNvSpPr/>
          <p:nvPr/>
        </p:nvSpPr>
        <p:spPr>
          <a:xfrm>
            <a:off x="18210347"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3" name="Google Shape;613;p20"/>
          <p:cNvSpPr/>
          <p:nvPr/>
        </p:nvSpPr>
        <p:spPr>
          <a:xfrm>
            <a:off x="17522981" y="35314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4" name="Google Shape;614;p20"/>
          <p:cNvSpPr/>
          <p:nvPr/>
        </p:nvSpPr>
        <p:spPr>
          <a:xfrm>
            <a:off x="18108322" y="327332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5" name="Google Shape;615;p20"/>
          <p:cNvSpPr/>
          <p:nvPr/>
        </p:nvSpPr>
        <p:spPr>
          <a:xfrm>
            <a:off x="17765954" y="35314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6" name="Google Shape;616;p20"/>
          <p:cNvSpPr/>
          <p:nvPr/>
        </p:nvSpPr>
        <p:spPr>
          <a:xfrm>
            <a:off x="17765954"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7" name="Google Shape;617;p20"/>
          <p:cNvSpPr/>
          <p:nvPr/>
        </p:nvSpPr>
        <p:spPr>
          <a:xfrm>
            <a:off x="15812546" y="443706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8" name="Google Shape;618;p20"/>
          <p:cNvSpPr/>
          <p:nvPr/>
        </p:nvSpPr>
        <p:spPr>
          <a:xfrm>
            <a:off x="16268470" y="41424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9" name="Google Shape;619;p20"/>
          <p:cNvSpPr/>
          <p:nvPr/>
        </p:nvSpPr>
        <p:spPr>
          <a:xfrm>
            <a:off x="16401904" y="426979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0" name="Google Shape;620;p20"/>
          <p:cNvSpPr/>
          <p:nvPr/>
        </p:nvSpPr>
        <p:spPr>
          <a:xfrm>
            <a:off x="16631017" y="41424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1" name="Google Shape;621;p20"/>
          <p:cNvSpPr/>
          <p:nvPr/>
        </p:nvSpPr>
        <p:spPr>
          <a:xfrm>
            <a:off x="15812546" y="443706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2" name="Google Shape;622;p20"/>
          <p:cNvSpPr/>
          <p:nvPr/>
        </p:nvSpPr>
        <p:spPr>
          <a:xfrm>
            <a:off x="16235440" y="426979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3" name="Google Shape;623;p20"/>
          <p:cNvSpPr/>
          <p:nvPr/>
        </p:nvSpPr>
        <p:spPr>
          <a:xfrm>
            <a:off x="16041259" y="426979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4" name="Google Shape;624;p20"/>
          <p:cNvSpPr/>
          <p:nvPr/>
        </p:nvSpPr>
        <p:spPr>
          <a:xfrm>
            <a:off x="12145040"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5" name="Google Shape;625;p20"/>
          <p:cNvSpPr/>
          <p:nvPr/>
        </p:nvSpPr>
        <p:spPr>
          <a:xfrm>
            <a:off x="13370962" y="565013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6" name="Google Shape;626;p20"/>
          <p:cNvSpPr/>
          <p:nvPr/>
        </p:nvSpPr>
        <p:spPr>
          <a:xfrm>
            <a:off x="12916389" y="603265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7" name="Google Shape;627;p20"/>
          <p:cNvSpPr/>
          <p:nvPr/>
        </p:nvSpPr>
        <p:spPr>
          <a:xfrm>
            <a:off x="12017261" y="639463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8" name="Google Shape;628;p20"/>
          <p:cNvSpPr/>
          <p:nvPr/>
        </p:nvSpPr>
        <p:spPr>
          <a:xfrm>
            <a:off x="11651253" y="658580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9" name="Google Shape;629;p20"/>
          <p:cNvSpPr/>
          <p:nvPr/>
        </p:nvSpPr>
        <p:spPr>
          <a:xfrm>
            <a:off x="12599324" y="620532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0" name="Google Shape;630;p20"/>
          <p:cNvSpPr/>
          <p:nvPr/>
        </p:nvSpPr>
        <p:spPr>
          <a:xfrm>
            <a:off x="12640068" y="607796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1" name="Google Shape;631;p20"/>
          <p:cNvSpPr/>
          <p:nvPr/>
        </p:nvSpPr>
        <p:spPr>
          <a:xfrm>
            <a:off x="9353136"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2" name="Google Shape;632;p20"/>
          <p:cNvSpPr/>
          <p:nvPr/>
        </p:nvSpPr>
        <p:spPr>
          <a:xfrm>
            <a:off x="9906010" y="732478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3" name="Google Shape;633;p20"/>
          <p:cNvSpPr/>
          <p:nvPr/>
        </p:nvSpPr>
        <p:spPr>
          <a:xfrm>
            <a:off x="9559625"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4" name="Google Shape;634;p20"/>
          <p:cNvSpPr/>
          <p:nvPr/>
        </p:nvSpPr>
        <p:spPr>
          <a:xfrm>
            <a:off x="9559625" y="732478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5" name="Google Shape;635;p20"/>
          <p:cNvSpPr/>
          <p:nvPr/>
        </p:nvSpPr>
        <p:spPr>
          <a:xfrm>
            <a:off x="9906013" y="727357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6" name="Google Shape;636;p20"/>
          <p:cNvSpPr/>
          <p:nvPr/>
        </p:nvSpPr>
        <p:spPr>
          <a:xfrm>
            <a:off x="10144965" y="727357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7" name="Google Shape;637;p20"/>
          <p:cNvSpPr/>
          <p:nvPr/>
        </p:nvSpPr>
        <p:spPr>
          <a:xfrm>
            <a:off x="9344566" y="75914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Line Line" id="638" name="Google Shape;638;p20"/>
          <p:cNvPicPr preferRelativeResize="0"/>
          <p:nvPr/>
        </p:nvPicPr>
        <p:blipFill rotWithShape="1">
          <a:blip r:embed="rId3">
            <a:alphaModFix/>
          </a:blip>
          <a:srcRect b="0" l="0" r="0" t="0"/>
          <a:stretch/>
        </p:blipFill>
        <p:spPr>
          <a:xfrm rot="-1593486">
            <a:off x="4665249" y="5767723"/>
            <a:ext cx="17760903" cy="114301"/>
          </a:xfrm>
          <a:prstGeom prst="rect">
            <a:avLst/>
          </a:prstGeom>
          <a:noFill/>
          <a:ln>
            <a:noFill/>
          </a:ln>
        </p:spPr>
      </p:pic>
      <p:sp>
        <p:nvSpPr>
          <p:cNvPr id="639" name="Google Shape;639;p20"/>
          <p:cNvSpPr txBox="1"/>
          <p:nvPr/>
        </p:nvSpPr>
        <p:spPr>
          <a:xfrm>
            <a:off x="16875948" y="5762654"/>
            <a:ext cx="3918299" cy="161344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less dimensions, easier to work with!</a:t>
            </a:r>
            <a:endParaRPr b="0" i="0" sz="1400" u="none" cap="none" strike="noStrike">
              <a:solidFill>
                <a:srgbClr val="000000"/>
              </a:solidFill>
              <a:latin typeface="Arial"/>
              <a:ea typeface="Arial"/>
              <a:cs typeface="Arial"/>
              <a:sym typeface="Arial"/>
            </a:endParaRPr>
          </a:p>
        </p:txBody>
      </p:sp>
      <p:pic>
        <p:nvPicPr>
          <p:cNvPr descr="Line Line" id="640" name="Google Shape;640;p20"/>
          <p:cNvPicPr preferRelativeResize="0"/>
          <p:nvPr/>
        </p:nvPicPr>
        <p:blipFill rotWithShape="1">
          <a:blip r:embed="rId4">
            <a:alphaModFix/>
          </a:blip>
          <a:srcRect b="0" l="0" r="0" t="0"/>
          <a:stretch/>
        </p:blipFill>
        <p:spPr>
          <a:xfrm rot="-8100000">
            <a:off x="17036274" y="5437352"/>
            <a:ext cx="778802" cy="311994"/>
          </a:xfrm>
          <a:prstGeom prst="rect">
            <a:avLst/>
          </a:prstGeom>
          <a:noFill/>
          <a:ln>
            <a:noFill/>
          </a:ln>
        </p:spPr>
      </p:pic>
      <p:sp>
        <p:nvSpPr>
          <p:cNvPr id="641" name="Google Shape;641;p20"/>
          <p:cNvSpPr txBox="1"/>
          <p:nvPr/>
        </p:nvSpPr>
        <p:spPr>
          <a:xfrm>
            <a:off x="5693925" y="12351450"/>
            <a:ext cx="15328800" cy="632700"/>
          </a:xfrm>
          <a:prstGeom prst="rect">
            <a:avLst/>
          </a:prstGeom>
          <a:noFill/>
          <a:ln>
            <a:noFill/>
          </a:ln>
        </p:spPr>
        <p:txBody>
          <a:bodyPr anchorCtr="0" anchor="t" bIns="50800" lIns="50800" spcFirstLastPara="1" rIns="50800" wrap="square" tIns="50800">
            <a:normAutofit/>
          </a:bodyPr>
          <a:lstStyle/>
          <a:p>
            <a:pPr indent="-541812" lvl="0" marL="558800" marR="0" rtl="0" algn="l">
              <a:lnSpc>
                <a:spcPct val="120000"/>
              </a:lnSpc>
              <a:spcBef>
                <a:spcPts val="0"/>
              </a:spcBef>
              <a:spcAft>
                <a:spcPts val="0"/>
              </a:spcAft>
              <a:buClr>
                <a:srgbClr val="000000"/>
              </a:buClr>
              <a:buSzPts val="3567"/>
              <a:buFont typeface="Helvetica Neue"/>
              <a:buChar char="■"/>
            </a:pPr>
            <a:r>
              <a:rPr b="0" i="0" lang="en-US" sz="2900" u="none" cap="none" strike="noStrike">
                <a:solidFill>
                  <a:srgbClr val="000000"/>
                </a:solidFill>
                <a:latin typeface="Helvetica Neue"/>
                <a:ea typeface="Helvetica Neue"/>
                <a:cs typeface="Helvetica Neue"/>
                <a:sym typeface="Helvetica Neue"/>
              </a:rPr>
              <a:t>by </a:t>
            </a:r>
            <a:r>
              <a:rPr b="1" i="0" lang="en-US" sz="2900" u="none" cap="none" strike="noStrike">
                <a:solidFill>
                  <a:srgbClr val="000000"/>
                </a:solidFill>
                <a:latin typeface="Helvetica Neue"/>
                <a:ea typeface="Helvetica Neue"/>
                <a:cs typeface="Helvetica Neue"/>
                <a:sym typeface="Helvetica Neue"/>
              </a:rPr>
              <a:t>projecting</a:t>
            </a:r>
            <a:r>
              <a:rPr b="0" i="0" lang="en-US" sz="2900" u="none" cap="none" strike="noStrike">
                <a:solidFill>
                  <a:srgbClr val="000000"/>
                </a:solidFill>
                <a:latin typeface="Helvetica Neue"/>
                <a:ea typeface="Helvetica Neue"/>
                <a:cs typeface="Helvetica Neue"/>
                <a:sym typeface="Helvetica Neue"/>
              </a:rPr>
              <a:t> the samples down to a smaller dimension, they are easier to work with.</a:t>
            </a:r>
            <a:endParaRPr b="0" i="0" sz="1400" u="none" cap="none" strike="noStrike">
              <a:solidFill>
                <a:srgbClr val="000000"/>
              </a:solidFill>
              <a:latin typeface="Arial"/>
              <a:ea typeface="Arial"/>
              <a:cs typeface="Arial"/>
              <a:sym typeface="Arial"/>
            </a:endParaRPr>
          </a:p>
        </p:txBody>
      </p:sp>
      <p:sp>
        <p:nvSpPr>
          <p:cNvPr id="642" name="Google Shape;642;p20"/>
          <p:cNvSpPr txBox="1"/>
          <p:nvPr/>
        </p:nvSpPr>
        <p:spPr>
          <a:xfrm>
            <a:off x="1368935" y="7676740"/>
            <a:ext cx="4741486" cy="6104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how to pick a good line?</a:t>
            </a:r>
            <a:endParaRPr b="0" i="0" sz="1400" u="none" cap="none" strike="noStrike">
              <a:solidFill>
                <a:srgbClr val="000000"/>
              </a:solidFill>
              <a:latin typeface="Arial"/>
              <a:ea typeface="Arial"/>
              <a:cs typeface="Arial"/>
              <a:sym typeface="Arial"/>
            </a:endParaRPr>
          </a:p>
        </p:txBody>
      </p:sp>
      <p:pic>
        <p:nvPicPr>
          <p:cNvPr descr="Line Line" id="643" name="Google Shape;643;p20"/>
          <p:cNvPicPr preferRelativeResize="0"/>
          <p:nvPr/>
        </p:nvPicPr>
        <p:blipFill rotWithShape="1">
          <a:blip r:embed="rId5">
            <a:alphaModFix/>
          </a:blip>
          <a:srcRect b="0" l="0" r="0" t="0"/>
          <a:stretch/>
        </p:blipFill>
        <p:spPr>
          <a:xfrm rot="2700000">
            <a:off x="5171522" y="8362471"/>
            <a:ext cx="1070104" cy="311994"/>
          </a:xfrm>
          <a:prstGeom prst="rect">
            <a:avLst/>
          </a:prstGeom>
          <a:noFill/>
          <a:ln>
            <a:noFill/>
          </a:ln>
        </p:spPr>
      </p:pic>
      <p:sp>
        <p:nvSpPr>
          <p:cNvPr id="644" name="Google Shape;644;p20"/>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sp>
        <p:nvSpPr>
          <p:cNvPr id="645" name="Google Shape;645;p20"/>
          <p:cNvSpPr txBox="1"/>
          <p:nvPr/>
        </p:nvSpPr>
        <p:spPr>
          <a:xfrm>
            <a:off x="20332576" y="1344139"/>
            <a:ext cx="3042469"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t>
            </a:r>
            <a:r>
              <a:rPr b="1" i="0" lang="en-US" sz="2400" u="none" cap="none" strike="noStrike">
                <a:solidFill>
                  <a:srgbClr val="F27200"/>
                </a:solidFill>
                <a:latin typeface="Helvetica Neue"/>
                <a:ea typeface="Helvetica Neue"/>
                <a:cs typeface="Helvetica Neue"/>
                <a:sym typeface="Helvetica Neue"/>
              </a:rPr>
              <a:t>ComfortFashion</a:t>
            </a:r>
            <a:r>
              <a:rPr b="0" i="0" lang="en-US" sz="2400" u="none" cap="none" strike="noStrike">
                <a:solidFill>
                  <a:srgbClr val="5E5E5E"/>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pic>
        <p:nvPicPr>
          <p:cNvPr descr="Line Line" id="646" name="Google Shape;646;p20"/>
          <p:cNvPicPr preferRelativeResize="0"/>
          <p:nvPr/>
        </p:nvPicPr>
        <p:blipFill rotWithShape="1">
          <a:blip r:embed="rId6">
            <a:alphaModFix/>
          </a:blip>
          <a:srcRect b="0" l="0" r="0" t="0"/>
          <a:stretch/>
        </p:blipFill>
        <p:spPr>
          <a:xfrm rot="-1349745">
            <a:off x="5226336" y="1882491"/>
            <a:ext cx="1821647" cy="166619"/>
          </a:xfrm>
          <a:prstGeom prst="rect">
            <a:avLst/>
          </a:prstGeom>
          <a:noFill/>
          <a:ln>
            <a:noFill/>
          </a:ln>
        </p:spPr>
      </p:pic>
      <p:pic>
        <p:nvPicPr>
          <p:cNvPr descr="Line Line" id="647" name="Google Shape;647;p20"/>
          <p:cNvPicPr preferRelativeResize="0"/>
          <p:nvPr/>
        </p:nvPicPr>
        <p:blipFill rotWithShape="1">
          <a:blip r:embed="rId6">
            <a:alphaModFix/>
          </a:blip>
          <a:srcRect b="0" l="0" r="0" t="0"/>
          <a:stretch/>
        </p:blipFill>
        <p:spPr>
          <a:xfrm rot="-1349745">
            <a:off x="17589582" y="11791946"/>
            <a:ext cx="1821647" cy="1666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cxnSp>
        <p:nvCxnSpPr>
          <p:cNvPr id="652" name="Google Shape;652;p22"/>
          <p:cNvCxnSpPr/>
          <p:nvPr/>
        </p:nvCxnSpPr>
        <p:spPr>
          <a:xfrm flipH="1" rot="10800000">
            <a:off x="6756987" y="1613692"/>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653" name="Google Shape;653;p22"/>
          <p:cNvCxnSpPr/>
          <p:nvPr/>
        </p:nvCxnSpPr>
        <p:spPr>
          <a:xfrm rot="10800000">
            <a:off x="5830530" y="11201815"/>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654" name="Google Shape;654;p22"/>
          <p:cNvSpPr/>
          <p:nvPr/>
        </p:nvSpPr>
        <p:spPr>
          <a:xfrm>
            <a:off x="7576494"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5" name="Google Shape;655;p22"/>
          <p:cNvSpPr/>
          <p:nvPr/>
        </p:nvSpPr>
        <p:spPr>
          <a:xfrm>
            <a:off x="8699387"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6" name="Google Shape;656;p22"/>
          <p:cNvSpPr/>
          <p:nvPr/>
        </p:nvSpPr>
        <p:spPr>
          <a:xfrm>
            <a:off x="8137942" y="895458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7" name="Google Shape;657;p22"/>
          <p:cNvSpPr/>
          <p:nvPr/>
        </p:nvSpPr>
        <p:spPr>
          <a:xfrm>
            <a:off x="8137942" y="1010554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8" name="Google Shape;658;p22"/>
          <p:cNvSpPr/>
          <p:nvPr/>
        </p:nvSpPr>
        <p:spPr>
          <a:xfrm>
            <a:off x="7546765" y="9434207"/>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9" name="Google Shape;659;p22"/>
          <p:cNvSpPr/>
          <p:nvPr/>
        </p:nvSpPr>
        <p:spPr>
          <a:xfrm>
            <a:off x="8249401" y="9530066"/>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0" name="Google Shape;660;p22"/>
          <p:cNvSpPr/>
          <p:nvPr/>
        </p:nvSpPr>
        <p:spPr>
          <a:xfrm>
            <a:off x="8952038" y="96423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1" name="Google Shape;661;p22"/>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662" name="Google Shape;662;p22"/>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663" name="Google Shape;663;p22"/>
          <p:cNvSpPr/>
          <p:nvPr/>
        </p:nvSpPr>
        <p:spPr>
          <a:xfrm>
            <a:off x="10346700" y="333262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4" name="Google Shape;664;p22"/>
          <p:cNvSpPr/>
          <p:nvPr/>
        </p:nvSpPr>
        <p:spPr>
          <a:xfrm>
            <a:off x="11469592" y="333262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5" name="Google Shape;665;p22"/>
          <p:cNvSpPr/>
          <p:nvPr/>
        </p:nvSpPr>
        <p:spPr>
          <a:xfrm>
            <a:off x="12354724"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6" name="Google Shape;666;p22"/>
          <p:cNvSpPr/>
          <p:nvPr/>
        </p:nvSpPr>
        <p:spPr>
          <a:xfrm>
            <a:off x="10908147" y="3108050"/>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7" name="Google Shape;667;p22"/>
          <p:cNvSpPr/>
          <p:nvPr/>
        </p:nvSpPr>
        <p:spPr>
          <a:xfrm>
            <a:off x="12640068" y="3807563"/>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8" name="Google Shape;668;p22"/>
          <p:cNvSpPr/>
          <p:nvPr/>
        </p:nvSpPr>
        <p:spPr>
          <a:xfrm>
            <a:off x="11469592" y="1957084"/>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9" name="Google Shape;669;p22"/>
          <p:cNvSpPr/>
          <p:nvPr/>
        </p:nvSpPr>
        <p:spPr>
          <a:xfrm>
            <a:off x="11722243" y="264485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0" name="Google Shape;670;p22"/>
          <p:cNvSpPr/>
          <p:nvPr/>
        </p:nvSpPr>
        <p:spPr>
          <a:xfrm>
            <a:off x="16631017" y="251386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1" name="Google Shape;671;p22"/>
          <p:cNvSpPr/>
          <p:nvPr/>
        </p:nvSpPr>
        <p:spPr>
          <a:xfrm>
            <a:off x="17192463" y="320163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2" name="Google Shape;672;p22"/>
          <p:cNvSpPr/>
          <p:nvPr/>
        </p:nvSpPr>
        <p:spPr>
          <a:xfrm>
            <a:off x="18036635" y="182609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3" name="Google Shape;673;p22"/>
          <p:cNvSpPr/>
          <p:nvPr/>
        </p:nvSpPr>
        <p:spPr>
          <a:xfrm>
            <a:off x="16631017" y="1571984"/>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4" name="Google Shape;674;p22"/>
          <p:cNvSpPr/>
          <p:nvPr/>
        </p:nvSpPr>
        <p:spPr>
          <a:xfrm>
            <a:off x="18036635" y="3201637"/>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5" name="Google Shape;675;p22"/>
          <p:cNvSpPr/>
          <p:nvPr/>
        </p:nvSpPr>
        <p:spPr>
          <a:xfrm>
            <a:off x="17192463" y="182609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6" name="Google Shape;676;p22"/>
          <p:cNvSpPr/>
          <p:nvPr/>
        </p:nvSpPr>
        <p:spPr>
          <a:xfrm>
            <a:off x="17445113" y="251386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7" name="Google Shape;677;p22"/>
          <p:cNvSpPr/>
          <p:nvPr/>
        </p:nvSpPr>
        <p:spPr>
          <a:xfrm>
            <a:off x="16973182"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8" name="Google Shape;678;p22"/>
          <p:cNvSpPr/>
          <p:nvPr/>
        </p:nvSpPr>
        <p:spPr>
          <a:xfrm>
            <a:off x="18096075" y="796235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9" name="Google Shape;679;p22"/>
          <p:cNvSpPr/>
          <p:nvPr/>
        </p:nvSpPr>
        <p:spPr>
          <a:xfrm>
            <a:off x="17895272" y="702015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0" name="Google Shape;680;p22"/>
          <p:cNvSpPr/>
          <p:nvPr/>
        </p:nvSpPr>
        <p:spPr>
          <a:xfrm>
            <a:off x="17895272" y="607796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1" name="Google Shape;681;p22"/>
          <p:cNvSpPr/>
          <p:nvPr/>
        </p:nvSpPr>
        <p:spPr>
          <a:xfrm>
            <a:off x="16505515" y="671998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2" name="Google Shape;682;p22"/>
          <p:cNvSpPr/>
          <p:nvPr/>
        </p:nvSpPr>
        <p:spPr>
          <a:xfrm>
            <a:off x="17167362" y="620532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3" name="Google Shape;683;p22"/>
          <p:cNvSpPr/>
          <p:nvPr/>
        </p:nvSpPr>
        <p:spPr>
          <a:xfrm>
            <a:off x="17333827" y="732478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4" name="Google Shape;684;p22"/>
          <p:cNvSpPr/>
          <p:nvPr/>
        </p:nvSpPr>
        <p:spPr>
          <a:xfrm>
            <a:off x="13132837"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5" name="Google Shape;685;p22"/>
          <p:cNvSpPr/>
          <p:nvPr/>
        </p:nvSpPr>
        <p:spPr>
          <a:xfrm>
            <a:off x="14455478" y="692485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6" name="Google Shape;686;p22"/>
          <p:cNvSpPr/>
          <p:nvPr/>
        </p:nvSpPr>
        <p:spPr>
          <a:xfrm>
            <a:off x="14764356" y="8999846"/>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7" name="Google Shape;687;p22"/>
          <p:cNvSpPr/>
          <p:nvPr/>
        </p:nvSpPr>
        <p:spPr>
          <a:xfrm>
            <a:off x="12815772" y="806688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8" name="Google Shape;688;p22"/>
          <p:cNvSpPr/>
          <p:nvPr/>
        </p:nvSpPr>
        <p:spPr>
          <a:xfrm>
            <a:off x="11902554"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9" name="Google Shape;689;p22"/>
          <p:cNvSpPr/>
          <p:nvPr/>
        </p:nvSpPr>
        <p:spPr>
          <a:xfrm>
            <a:off x="13132837" y="713393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0" name="Google Shape;690;p22"/>
          <p:cNvSpPr/>
          <p:nvPr/>
        </p:nvSpPr>
        <p:spPr>
          <a:xfrm>
            <a:off x="13848870" y="806688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1" name="Google Shape;691;p22"/>
          <p:cNvSpPr/>
          <p:nvPr/>
        </p:nvSpPr>
        <p:spPr>
          <a:xfrm>
            <a:off x="8137941"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2" name="Google Shape;692;p22"/>
          <p:cNvSpPr/>
          <p:nvPr/>
        </p:nvSpPr>
        <p:spPr>
          <a:xfrm>
            <a:off x="9260833" y="599625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3" name="Google Shape;693;p22"/>
          <p:cNvSpPr/>
          <p:nvPr/>
        </p:nvSpPr>
        <p:spPr>
          <a:xfrm>
            <a:off x="8137941" y="526637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4" name="Google Shape;694;p22"/>
          <p:cNvSpPr/>
          <p:nvPr/>
        </p:nvSpPr>
        <p:spPr>
          <a:xfrm>
            <a:off x="8699388" y="577167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5" name="Google Shape;695;p22"/>
          <p:cNvSpPr/>
          <p:nvPr/>
        </p:nvSpPr>
        <p:spPr>
          <a:xfrm>
            <a:off x="8475200" y="4536492"/>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6" name="Google Shape;696;p22"/>
          <p:cNvSpPr/>
          <p:nvPr/>
        </p:nvSpPr>
        <p:spPr>
          <a:xfrm>
            <a:off x="9260833" y="46207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7" name="Google Shape;697;p22"/>
          <p:cNvSpPr/>
          <p:nvPr/>
        </p:nvSpPr>
        <p:spPr>
          <a:xfrm>
            <a:off x="8699388" y="65109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Line Line" id="698" name="Google Shape;698;p22"/>
          <p:cNvPicPr preferRelativeResize="0"/>
          <p:nvPr/>
        </p:nvPicPr>
        <p:blipFill rotWithShape="1">
          <a:blip r:embed="rId3">
            <a:alphaModFix/>
          </a:blip>
          <a:srcRect b="0" l="0" r="0" t="0"/>
          <a:stretch/>
        </p:blipFill>
        <p:spPr>
          <a:xfrm rot="-3020349">
            <a:off x="3999994" y="5889263"/>
            <a:ext cx="15174966" cy="114301"/>
          </a:xfrm>
          <a:prstGeom prst="rect">
            <a:avLst/>
          </a:prstGeom>
          <a:noFill/>
          <a:ln>
            <a:noFill/>
          </a:ln>
        </p:spPr>
      </p:pic>
      <p:sp>
        <p:nvSpPr>
          <p:cNvPr id="699" name="Google Shape;699;p22"/>
          <p:cNvSpPr txBox="1"/>
          <p:nvPr/>
        </p:nvSpPr>
        <p:spPr>
          <a:xfrm>
            <a:off x="19122122" y="5449634"/>
            <a:ext cx="4234261" cy="5974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which one is better?</a:t>
            </a:r>
            <a:endParaRPr b="0" i="0" sz="1400" u="none" cap="none" strike="noStrike">
              <a:solidFill>
                <a:srgbClr val="000000"/>
              </a:solidFill>
              <a:latin typeface="Arial"/>
              <a:ea typeface="Arial"/>
              <a:cs typeface="Arial"/>
              <a:sym typeface="Arial"/>
            </a:endParaRPr>
          </a:p>
        </p:txBody>
      </p:sp>
      <p:pic>
        <p:nvPicPr>
          <p:cNvPr descr="Line Line" id="700" name="Google Shape;700;p22"/>
          <p:cNvPicPr preferRelativeResize="0"/>
          <p:nvPr/>
        </p:nvPicPr>
        <p:blipFill rotWithShape="1">
          <a:blip r:embed="rId4">
            <a:alphaModFix/>
          </a:blip>
          <a:srcRect b="0" l="0" r="0" t="0"/>
          <a:stretch/>
        </p:blipFill>
        <p:spPr>
          <a:xfrm rot="-8100000">
            <a:off x="19640881" y="4933009"/>
            <a:ext cx="778802" cy="311994"/>
          </a:xfrm>
          <a:prstGeom prst="rect">
            <a:avLst/>
          </a:prstGeom>
          <a:noFill/>
          <a:ln>
            <a:noFill/>
          </a:ln>
        </p:spPr>
      </p:pic>
      <p:pic>
        <p:nvPicPr>
          <p:cNvPr descr="Line Line" id="701" name="Google Shape;701;p22"/>
          <p:cNvPicPr preferRelativeResize="0"/>
          <p:nvPr/>
        </p:nvPicPr>
        <p:blipFill rotWithShape="1">
          <a:blip r:embed="rId5">
            <a:alphaModFix/>
          </a:blip>
          <a:srcRect b="0" l="0" r="0" t="0"/>
          <a:stretch/>
        </p:blipFill>
        <p:spPr>
          <a:xfrm rot="-1593486">
            <a:off x="4665249" y="5767723"/>
            <a:ext cx="17760903" cy="114301"/>
          </a:xfrm>
          <a:prstGeom prst="rect">
            <a:avLst/>
          </a:prstGeom>
          <a:noFill/>
          <a:ln>
            <a:noFill/>
          </a:ln>
        </p:spPr>
      </p:pic>
      <p:sp>
        <p:nvSpPr>
          <p:cNvPr id="702" name="Google Shape;702;p22"/>
          <p:cNvSpPr txBox="1"/>
          <p:nvPr/>
        </p:nvSpPr>
        <p:spPr>
          <a:xfrm>
            <a:off x="155277" y="1125780"/>
            <a:ext cx="5022065" cy="5974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how to pick a good line?</a:t>
            </a:r>
            <a:endParaRPr b="0" i="0" sz="1400" u="none" cap="none" strike="noStrike">
              <a:solidFill>
                <a:srgbClr val="000000"/>
              </a:solidFill>
              <a:latin typeface="Arial"/>
              <a:ea typeface="Arial"/>
              <a:cs typeface="Arial"/>
              <a:sym typeface="Arial"/>
            </a:endParaRPr>
          </a:p>
        </p:txBody>
      </p:sp>
      <p:sp>
        <p:nvSpPr>
          <p:cNvPr id="703" name="Google Shape;703;p22"/>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cxnSp>
        <p:nvCxnSpPr>
          <p:cNvPr id="708" name="Google Shape;708;p23"/>
          <p:cNvCxnSpPr/>
          <p:nvPr/>
        </p:nvCxnSpPr>
        <p:spPr>
          <a:xfrm flipH="1" rot="10800000">
            <a:off x="6756987" y="1613692"/>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709" name="Google Shape;709;p23"/>
          <p:cNvCxnSpPr/>
          <p:nvPr/>
        </p:nvCxnSpPr>
        <p:spPr>
          <a:xfrm rot="10800000">
            <a:off x="5830530" y="11201815"/>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710" name="Google Shape;710;p23"/>
          <p:cNvSpPr/>
          <p:nvPr/>
        </p:nvSpPr>
        <p:spPr>
          <a:xfrm>
            <a:off x="7576494" y="1033012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1" name="Google Shape;711;p23"/>
          <p:cNvSpPr/>
          <p:nvPr/>
        </p:nvSpPr>
        <p:spPr>
          <a:xfrm>
            <a:off x="8249401" y="9837312"/>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2" name="Google Shape;712;p23"/>
          <p:cNvSpPr/>
          <p:nvPr/>
        </p:nvSpPr>
        <p:spPr>
          <a:xfrm>
            <a:off x="8475200" y="921298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3" name="Google Shape;713;p23"/>
          <p:cNvSpPr/>
          <p:nvPr/>
        </p:nvSpPr>
        <p:spPr>
          <a:xfrm>
            <a:off x="7898987" y="990076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4" name="Google Shape;714;p23"/>
          <p:cNvSpPr/>
          <p:nvPr/>
        </p:nvSpPr>
        <p:spPr>
          <a:xfrm>
            <a:off x="8137942" y="990076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5" name="Google Shape;715;p23"/>
          <p:cNvSpPr/>
          <p:nvPr/>
        </p:nvSpPr>
        <p:spPr>
          <a:xfrm>
            <a:off x="8249401" y="9530066"/>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6" name="Google Shape;716;p23"/>
          <p:cNvSpPr/>
          <p:nvPr/>
        </p:nvSpPr>
        <p:spPr>
          <a:xfrm>
            <a:off x="8475200" y="934397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7" name="Google Shape;717;p23"/>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718" name="Google Shape;718;p23"/>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719" name="Google Shape;719;p23"/>
          <p:cNvSpPr/>
          <p:nvPr/>
        </p:nvSpPr>
        <p:spPr>
          <a:xfrm>
            <a:off x="12354724" y="4724351"/>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0" name="Google Shape;720;p23"/>
          <p:cNvSpPr/>
          <p:nvPr/>
        </p:nvSpPr>
        <p:spPr>
          <a:xfrm>
            <a:off x="12815772" y="4216761"/>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1" name="Google Shape;721;p23"/>
          <p:cNvSpPr/>
          <p:nvPr/>
        </p:nvSpPr>
        <p:spPr>
          <a:xfrm>
            <a:off x="13430020" y="341470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2" name="Google Shape;722;p23"/>
          <p:cNvSpPr/>
          <p:nvPr/>
        </p:nvSpPr>
        <p:spPr>
          <a:xfrm>
            <a:off x="12580830" y="439840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3" name="Google Shape;723;p23"/>
          <p:cNvSpPr/>
          <p:nvPr/>
        </p:nvSpPr>
        <p:spPr>
          <a:xfrm>
            <a:off x="12815772" y="39987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4" name="Google Shape;724;p23"/>
          <p:cNvSpPr/>
          <p:nvPr/>
        </p:nvSpPr>
        <p:spPr>
          <a:xfrm>
            <a:off x="13118380" y="377314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5" name="Google Shape;725;p23"/>
          <p:cNvSpPr/>
          <p:nvPr/>
        </p:nvSpPr>
        <p:spPr>
          <a:xfrm>
            <a:off x="12815772" y="39987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6" name="Google Shape;726;p23"/>
          <p:cNvSpPr/>
          <p:nvPr/>
        </p:nvSpPr>
        <p:spPr>
          <a:xfrm>
            <a:off x="15053916" y="152771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7" name="Google Shape;727;p23"/>
          <p:cNvSpPr/>
          <p:nvPr/>
        </p:nvSpPr>
        <p:spPr>
          <a:xfrm>
            <a:off x="15328617" y="152771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8" name="Google Shape;728;p23"/>
          <p:cNvSpPr/>
          <p:nvPr/>
        </p:nvSpPr>
        <p:spPr>
          <a:xfrm>
            <a:off x="15766566" y="64332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9" name="Google Shape;729;p23"/>
          <p:cNvSpPr/>
          <p:nvPr/>
        </p:nvSpPr>
        <p:spPr>
          <a:xfrm>
            <a:off x="15507930" y="974598"/>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0" name="Google Shape;730;p23"/>
          <p:cNvSpPr/>
          <p:nvPr/>
        </p:nvSpPr>
        <p:spPr>
          <a:xfrm>
            <a:off x="15328617" y="113312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1" name="Google Shape;731;p23"/>
          <p:cNvSpPr/>
          <p:nvPr/>
        </p:nvSpPr>
        <p:spPr>
          <a:xfrm>
            <a:off x="15053916" y="113312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2" name="Google Shape;732;p23"/>
          <p:cNvSpPr/>
          <p:nvPr/>
        </p:nvSpPr>
        <p:spPr>
          <a:xfrm>
            <a:off x="15507930" y="113312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3" name="Google Shape;733;p23"/>
          <p:cNvSpPr/>
          <p:nvPr/>
        </p:nvSpPr>
        <p:spPr>
          <a:xfrm>
            <a:off x="13430020" y="361337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4" name="Google Shape;734;p23"/>
          <p:cNvSpPr/>
          <p:nvPr/>
        </p:nvSpPr>
        <p:spPr>
          <a:xfrm>
            <a:off x="12815772" y="39987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5" name="Google Shape;735;p23"/>
          <p:cNvSpPr/>
          <p:nvPr/>
        </p:nvSpPr>
        <p:spPr>
          <a:xfrm>
            <a:off x="13118380" y="341470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6" name="Google Shape;736;p23"/>
          <p:cNvSpPr/>
          <p:nvPr/>
        </p:nvSpPr>
        <p:spPr>
          <a:xfrm>
            <a:off x="13594088" y="341470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7" name="Google Shape;737;p23"/>
          <p:cNvSpPr/>
          <p:nvPr/>
        </p:nvSpPr>
        <p:spPr>
          <a:xfrm>
            <a:off x="13118380" y="377314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8" name="Google Shape;738;p23"/>
          <p:cNvSpPr/>
          <p:nvPr/>
        </p:nvSpPr>
        <p:spPr>
          <a:xfrm>
            <a:off x="13430020" y="341470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9" name="Google Shape;739;p23"/>
          <p:cNvSpPr/>
          <p:nvPr/>
        </p:nvSpPr>
        <p:spPr>
          <a:xfrm>
            <a:off x="13118380" y="377314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0" name="Google Shape;740;p23"/>
          <p:cNvSpPr/>
          <p:nvPr/>
        </p:nvSpPr>
        <p:spPr>
          <a:xfrm>
            <a:off x="10908147" y="660419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1" name="Google Shape;741;p23"/>
          <p:cNvSpPr/>
          <p:nvPr/>
        </p:nvSpPr>
        <p:spPr>
          <a:xfrm>
            <a:off x="11469592" y="577167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2" name="Google Shape;742;p23"/>
          <p:cNvSpPr/>
          <p:nvPr/>
        </p:nvSpPr>
        <p:spPr>
          <a:xfrm>
            <a:off x="10908147"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3" name="Google Shape;743;p23"/>
          <p:cNvSpPr/>
          <p:nvPr/>
        </p:nvSpPr>
        <p:spPr>
          <a:xfrm>
            <a:off x="10908147"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4" name="Google Shape;744;p23"/>
          <p:cNvSpPr/>
          <p:nvPr/>
        </p:nvSpPr>
        <p:spPr>
          <a:xfrm>
            <a:off x="10659805" y="660419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5" name="Google Shape;745;p23"/>
          <p:cNvSpPr/>
          <p:nvPr/>
        </p:nvSpPr>
        <p:spPr>
          <a:xfrm>
            <a:off x="11221199"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6" name="Google Shape;746;p23"/>
          <p:cNvSpPr/>
          <p:nvPr/>
        </p:nvSpPr>
        <p:spPr>
          <a:xfrm>
            <a:off x="11412737"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7" name="Google Shape;747;p23"/>
          <p:cNvSpPr/>
          <p:nvPr/>
        </p:nvSpPr>
        <p:spPr>
          <a:xfrm>
            <a:off x="9763824"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8" name="Google Shape;748;p23"/>
          <p:cNvSpPr/>
          <p:nvPr/>
        </p:nvSpPr>
        <p:spPr>
          <a:xfrm>
            <a:off x="10325268" y="7076749"/>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9" name="Google Shape;749;p23"/>
          <p:cNvSpPr/>
          <p:nvPr/>
        </p:nvSpPr>
        <p:spPr>
          <a:xfrm>
            <a:off x="10118780" y="713393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0" name="Google Shape;750;p23"/>
          <p:cNvSpPr/>
          <p:nvPr/>
        </p:nvSpPr>
        <p:spPr>
          <a:xfrm>
            <a:off x="10122256" y="713393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1" name="Google Shape;751;p23"/>
          <p:cNvSpPr/>
          <p:nvPr/>
        </p:nvSpPr>
        <p:spPr>
          <a:xfrm>
            <a:off x="10425143" y="671998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2" name="Google Shape;752;p23"/>
          <p:cNvSpPr/>
          <p:nvPr/>
        </p:nvSpPr>
        <p:spPr>
          <a:xfrm>
            <a:off x="10659805" y="6719989"/>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3" name="Google Shape;753;p23"/>
          <p:cNvSpPr/>
          <p:nvPr/>
        </p:nvSpPr>
        <p:spPr>
          <a:xfrm>
            <a:off x="9763824" y="75914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Line Line" id="754" name="Google Shape;754;p23"/>
          <p:cNvPicPr preferRelativeResize="0"/>
          <p:nvPr/>
        </p:nvPicPr>
        <p:blipFill rotWithShape="1">
          <a:blip r:embed="rId3">
            <a:alphaModFix/>
          </a:blip>
          <a:srcRect b="0" l="0" r="0" t="0"/>
          <a:stretch/>
        </p:blipFill>
        <p:spPr>
          <a:xfrm rot="-3020349">
            <a:off x="3999994" y="5889263"/>
            <a:ext cx="15174966" cy="114301"/>
          </a:xfrm>
          <a:prstGeom prst="rect">
            <a:avLst/>
          </a:prstGeom>
          <a:noFill/>
          <a:ln>
            <a:noFill/>
          </a:ln>
        </p:spPr>
      </p:pic>
      <p:pic>
        <p:nvPicPr>
          <p:cNvPr descr="Line Line" id="755" name="Google Shape;755;p23"/>
          <p:cNvPicPr preferRelativeResize="0"/>
          <p:nvPr/>
        </p:nvPicPr>
        <p:blipFill rotWithShape="1">
          <a:blip r:embed="rId4">
            <a:alphaModFix/>
          </a:blip>
          <a:srcRect b="0" l="0" r="0" t="0"/>
          <a:stretch/>
        </p:blipFill>
        <p:spPr>
          <a:xfrm rot="-1593486">
            <a:off x="4665249" y="5767723"/>
            <a:ext cx="17760903" cy="114301"/>
          </a:xfrm>
          <a:prstGeom prst="rect">
            <a:avLst/>
          </a:prstGeom>
          <a:noFill/>
          <a:ln>
            <a:noFill/>
          </a:ln>
        </p:spPr>
      </p:pic>
      <p:pic>
        <p:nvPicPr>
          <p:cNvPr descr="Line Line" id="756" name="Google Shape;756;p23"/>
          <p:cNvPicPr preferRelativeResize="0"/>
          <p:nvPr/>
        </p:nvPicPr>
        <p:blipFill rotWithShape="1">
          <a:blip r:embed="rId5">
            <a:alphaModFix/>
          </a:blip>
          <a:srcRect b="0" l="0" r="0" t="0"/>
          <a:stretch/>
        </p:blipFill>
        <p:spPr>
          <a:xfrm rot="-3128183">
            <a:off x="9421180" y="6116715"/>
            <a:ext cx="6015033" cy="139701"/>
          </a:xfrm>
          <a:prstGeom prst="rect">
            <a:avLst/>
          </a:prstGeom>
          <a:noFill/>
          <a:ln>
            <a:noFill/>
          </a:ln>
        </p:spPr>
      </p:pic>
      <p:sp>
        <p:nvSpPr>
          <p:cNvPr id="757" name="Google Shape;757;p23"/>
          <p:cNvSpPr txBox="1"/>
          <p:nvPr/>
        </p:nvSpPr>
        <p:spPr>
          <a:xfrm>
            <a:off x="12989300" y="6149538"/>
            <a:ext cx="1559053"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“mushed”</a:t>
            </a:r>
            <a:endParaRPr b="0" i="0" sz="1400" u="none" cap="none" strike="noStrike">
              <a:solidFill>
                <a:srgbClr val="000000"/>
              </a:solidFill>
              <a:latin typeface="Arial"/>
              <a:ea typeface="Arial"/>
              <a:cs typeface="Arial"/>
              <a:sym typeface="Arial"/>
            </a:endParaRPr>
          </a:p>
        </p:txBody>
      </p:sp>
      <p:sp>
        <p:nvSpPr>
          <p:cNvPr id="758" name="Google Shape;758;p23"/>
          <p:cNvSpPr txBox="1"/>
          <p:nvPr/>
        </p:nvSpPr>
        <p:spPr>
          <a:xfrm>
            <a:off x="13033650" y="6548256"/>
            <a:ext cx="3095245"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400"/>
              <a:buFont typeface="Helvetica Neue"/>
              <a:buNone/>
            </a:pPr>
            <a:r>
              <a:rPr b="0" i="0" lang="en-US" sz="2400" u="none" cap="none" strike="noStrike">
                <a:solidFill>
                  <a:srgbClr val="EF7001"/>
                </a:solidFill>
                <a:latin typeface="Helvetica Neue"/>
                <a:ea typeface="Helvetica Neue"/>
                <a:cs typeface="Helvetica Neue"/>
                <a:sym typeface="Helvetica Neue"/>
              </a:rPr>
              <a:t>variation not captured</a:t>
            </a:r>
            <a:endParaRPr b="0" i="0" sz="1400" u="none" cap="none" strike="noStrike">
              <a:solidFill>
                <a:srgbClr val="000000"/>
              </a:solidFill>
              <a:latin typeface="Arial"/>
              <a:ea typeface="Arial"/>
              <a:cs typeface="Arial"/>
              <a:sym typeface="Arial"/>
            </a:endParaRPr>
          </a:p>
        </p:txBody>
      </p:sp>
      <p:sp>
        <p:nvSpPr>
          <p:cNvPr id="759" name="Google Shape;759;p23"/>
          <p:cNvSpPr txBox="1"/>
          <p:nvPr/>
        </p:nvSpPr>
        <p:spPr>
          <a:xfrm>
            <a:off x="155277" y="1125780"/>
            <a:ext cx="5022065" cy="5974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how to pick a good line?</a:t>
            </a:r>
            <a:endParaRPr b="0" i="0" sz="1400" u="none" cap="none" strike="noStrike">
              <a:solidFill>
                <a:srgbClr val="000000"/>
              </a:solidFill>
              <a:latin typeface="Arial"/>
              <a:ea typeface="Arial"/>
              <a:cs typeface="Arial"/>
              <a:sym typeface="Arial"/>
            </a:endParaRPr>
          </a:p>
        </p:txBody>
      </p:sp>
      <p:sp>
        <p:nvSpPr>
          <p:cNvPr id="760" name="Google Shape;760;p23"/>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25"/>
          <p:cNvSpPr txBox="1"/>
          <p:nvPr/>
        </p:nvSpPr>
        <p:spPr>
          <a:xfrm>
            <a:off x="455086" y="4906666"/>
            <a:ext cx="5299085" cy="1068893"/>
          </a:xfrm>
          <a:prstGeom prst="rect">
            <a:avLst/>
          </a:prstGeom>
          <a:noFill/>
          <a:ln>
            <a:noFill/>
          </a:ln>
        </p:spPr>
        <p:txBody>
          <a:bodyPr anchorCtr="0" anchor="ctr" bIns="50800" lIns="50800" spcFirstLastPara="1" rIns="50800" wrap="square" tIns="50800">
            <a:spAutoFit/>
          </a:bodyPr>
          <a:lstStyle/>
          <a:p>
            <a:pPr indent="-304800" lvl="0" marL="304800" marR="0" rtl="0" algn="l">
              <a:lnSpc>
                <a:spcPct val="120000"/>
              </a:lnSpc>
              <a:spcBef>
                <a:spcPts val="0"/>
              </a:spcBef>
              <a:spcAft>
                <a:spcPts val="0"/>
              </a:spcAft>
              <a:buClr>
                <a:srgbClr val="000000"/>
              </a:buClr>
              <a:buSzPts val="3567"/>
              <a:buFont typeface="Helvetica Neue"/>
              <a:buChar char="•"/>
            </a:pPr>
            <a:r>
              <a:rPr b="0" i="0" lang="en-US" sz="2900" u="none" cap="none" strike="noStrike">
                <a:solidFill>
                  <a:srgbClr val="000000"/>
                </a:solidFill>
                <a:latin typeface="Helvetica Neue"/>
                <a:ea typeface="Helvetica Neue"/>
                <a:cs typeface="Helvetica Neue"/>
                <a:sym typeface="Helvetica Neue"/>
              </a:rPr>
              <a:t>Find a good line (</a:t>
            </a:r>
            <a:r>
              <a:rPr b="1" i="0" lang="en-US" sz="2900" u="none" cap="none" strike="noStrike">
                <a:solidFill>
                  <a:srgbClr val="000000"/>
                </a:solidFill>
                <a:latin typeface="Helvetica Neue"/>
                <a:ea typeface="Helvetica Neue"/>
                <a:cs typeface="Helvetica Neue"/>
                <a:sym typeface="Helvetica Neue"/>
              </a:rPr>
              <a:t>basis</a:t>
            </a:r>
            <a:r>
              <a:rPr b="0" i="0" lang="en-US" sz="2900" u="none" cap="none" strike="noStrike">
                <a:solidFill>
                  <a:srgbClr val="000000"/>
                </a:solidFill>
                <a:latin typeface="Helvetica Neue"/>
                <a:ea typeface="Helvetica Neue"/>
                <a:cs typeface="Helvetica Neue"/>
                <a:sym typeface="Helvetica Neue"/>
              </a:rPr>
              <a:t>) that </a:t>
            </a:r>
            <a:r>
              <a:rPr b="1" i="0" lang="en-US" sz="2900" u="none" cap="none" strike="noStrike">
                <a:solidFill>
                  <a:srgbClr val="000000"/>
                </a:solidFill>
                <a:latin typeface="Helvetica Neue"/>
                <a:ea typeface="Helvetica Neue"/>
                <a:cs typeface="Helvetica Neue"/>
                <a:sym typeface="Helvetica Neue"/>
              </a:rPr>
              <a:t>maximizes variation</a:t>
            </a:r>
            <a:endParaRPr b="0" i="0" sz="1400" u="none" cap="none" strike="noStrike">
              <a:solidFill>
                <a:srgbClr val="000000"/>
              </a:solidFill>
              <a:latin typeface="Arial"/>
              <a:ea typeface="Arial"/>
              <a:cs typeface="Arial"/>
              <a:sym typeface="Arial"/>
            </a:endParaRPr>
          </a:p>
        </p:txBody>
      </p:sp>
      <p:sp>
        <p:nvSpPr>
          <p:cNvPr id="766" name="Google Shape;766;p25"/>
          <p:cNvSpPr txBox="1"/>
          <p:nvPr>
            <p:ph idx="4294967295" type="ctrTitle"/>
          </p:nvPr>
        </p:nvSpPr>
        <p:spPr>
          <a:xfrm>
            <a:off x="419227" y="3985605"/>
            <a:ext cx="6231640"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300"/>
              <a:buFont typeface="Helvetica Neue"/>
              <a:buNone/>
            </a:pPr>
            <a:r>
              <a:rPr b="1" i="0" lang="en-US" sz="3300" u="none" cap="none" strike="noStrike">
                <a:solidFill>
                  <a:srgbClr val="006B64"/>
                </a:solidFill>
                <a:latin typeface="Helvetica Neue"/>
                <a:ea typeface="Helvetica Neue"/>
                <a:cs typeface="Helvetica Neue"/>
                <a:sym typeface="Helvetica Neue"/>
              </a:rPr>
              <a:t>principle component analysis</a:t>
            </a:r>
            <a:endParaRPr b="1" i="0" sz="8500" u="none" cap="none" strike="noStrike">
              <a:solidFill>
                <a:srgbClr val="000000"/>
              </a:solidFill>
              <a:latin typeface="Helvetica Neue"/>
              <a:ea typeface="Helvetica Neue"/>
              <a:cs typeface="Helvetica Neue"/>
              <a:sym typeface="Helvetica Neue"/>
            </a:endParaRPr>
          </a:p>
        </p:txBody>
      </p:sp>
      <p:sp>
        <p:nvSpPr>
          <p:cNvPr id="767" name="Google Shape;767;p25"/>
          <p:cNvSpPr txBox="1"/>
          <p:nvPr/>
        </p:nvSpPr>
        <p:spPr>
          <a:xfrm>
            <a:off x="503930" y="12345433"/>
            <a:ext cx="817271" cy="771192"/>
          </a:xfrm>
          <a:prstGeom prst="rect">
            <a:avLst/>
          </a:prstGeom>
          <a:noFill/>
          <a:ln>
            <a:noFill/>
          </a:ln>
        </p:spPr>
        <p:txBody>
          <a:bodyPr anchorCtr="0" anchor="ctr" bIns="50800" lIns="50800" spcFirstLastPara="1" rIns="50800" wrap="square" tIns="50800">
            <a:spAutoFit/>
          </a:bodyPr>
          <a:lstStyle/>
          <a:p>
            <a:pPr indent="-558800" lvl="0" marL="558800" marR="0" rtl="0" algn="l">
              <a:lnSpc>
                <a:spcPct val="100000"/>
              </a:lnSpc>
              <a:spcBef>
                <a:spcPts val="0"/>
              </a:spcBef>
              <a:spcAft>
                <a:spcPts val="0"/>
              </a:spcAft>
              <a:buClr>
                <a:srgbClr val="000000"/>
              </a:buClr>
              <a:buSzPts val="5412"/>
              <a:buFont typeface="Helvetica Neue"/>
              <a:buChar char="■"/>
            </a:pPr>
            <a:r>
              <a:rPr b="1" i="0" lang="en-US" sz="4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cxnSp>
        <p:nvCxnSpPr>
          <p:cNvPr id="768" name="Google Shape;768;p25"/>
          <p:cNvCxnSpPr/>
          <p:nvPr/>
        </p:nvCxnSpPr>
        <p:spPr>
          <a:xfrm flipH="1" rot="10800000">
            <a:off x="6756987" y="1613692"/>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769" name="Google Shape;769;p25"/>
          <p:cNvCxnSpPr/>
          <p:nvPr/>
        </p:nvCxnSpPr>
        <p:spPr>
          <a:xfrm rot="10800000">
            <a:off x="5830530" y="11201815"/>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770" name="Google Shape;770;p25"/>
          <p:cNvSpPr/>
          <p:nvPr/>
        </p:nvSpPr>
        <p:spPr>
          <a:xfrm>
            <a:off x="7019481" y="8999846"/>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1" name="Google Shape;771;p25"/>
          <p:cNvSpPr/>
          <p:nvPr/>
        </p:nvSpPr>
        <p:spPr>
          <a:xfrm>
            <a:off x="7827300" y="859762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2" name="Google Shape;772;p25"/>
          <p:cNvSpPr/>
          <p:nvPr/>
        </p:nvSpPr>
        <p:spPr>
          <a:xfrm>
            <a:off x="8026481" y="848533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3" name="Google Shape;773;p25"/>
          <p:cNvSpPr/>
          <p:nvPr/>
        </p:nvSpPr>
        <p:spPr>
          <a:xfrm>
            <a:off x="7644153" y="859762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4" name="Google Shape;774;p25"/>
          <p:cNvSpPr/>
          <p:nvPr/>
        </p:nvSpPr>
        <p:spPr>
          <a:xfrm>
            <a:off x="7435305" y="872600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5" name="Google Shape;775;p25"/>
          <p:cNvSpPr/>
          <p:nvPr/>
        </p:nvSpPr>
        <p:spPr>
          <a:xfrm>
            <a:off x="7827299" y="848533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6" name="Google Shape;776;p25"/>
          <p:cNvSpPr/>
          <p:nvPr/>
        </p:nvSpPr>
        <p:spPr>
          <a:xfrm>
            <a:off x="8137941" y="824044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77" name="Google Shape;777;p25"/>
          <p:cNvSpPr txBox="1"/>
          <p:nvPr/>
        </p:nvSpPr>
        <p:spPr>
          <a:xfrm>
            <a:off x="5353451" y="1723225"/>
            <a:ext cx="1331977"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778" name="Google Shape;778;p25"/>
          <p:cNvSpPr txBox="1"/>
          <p:nvPr/>
        </p:nvSpPr>
        <p:spPr>
          <a:xfrm>
            <a:off x="17739625" y="11690615"/>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779" name="Google Shape;779;p25"/>
          <p:cNvSpPr/>
          <p:nvPr/>
        </p:nvSpPr>
        <p:spPr>
          <a:xfrm>
            <a:off x="12145040" y="631761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0" name="Google Shape;780;p25"/>
          <p:cNvSpPr/>
          <p:nvPr/>
        </p:nvSpPr>
        <p:spPr>
          <a:xfrm>
            <a:off x="13035271" y="576996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1" name="Google Shape;781;p25"/>
          <p:cNvSpPr/>
          <p:nvPr/>
        </p:nvSpPr>
        <p:spPr>
          <a:xfrm>
            <a:off x="13992088" y="536076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2" name="Google Shape;782;p25"/>
          <p:cNvSpPr/>
          <p:nvPr/>
        </p:nvSpPr>
        <p:spPr>
          <a:xfrm>
            <a:off x="12706487" y="609303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3" name="Google Shape;783;p25"/>
          <p:cNvSpPr/>
          <p:nvPr/>
        </p:nvSpPr>
        <p:spPr>
          <a:xfrm>
            <a:off x="13746009" y="536076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4" name="Google Shape;784;p25"/>
          <p:cNvSpPr/>
          <p:nvPr/>
        </p:nvSpPr>
        <p:spPr>
          <a:xfrm>
            <a:off x="13140104" y="5650133"/>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5" name="Google Shape;785;p25"/>
          <p:cNvSpPr/>
          <p:nvPr/>
        </p:nvSpPr>
        <p:spPr>
          <a:xfrm>
            <a:off x="13359607" y="5512313"/>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6" name="Google Shape;786;p25"/>
          <p:cNvSpPr/>
          <p:nvPr/>
        </p:nvSpPr>
        <p:spPr>
          <a:xfrm>
            <a:off x="17516800"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7" name="Google Shape;787;p25"/>
          <p:cNvSpPr/>
          <p:nvPr/>
        </p:nvSpPr>
        <p:spPr>
          <a:xfrm>
            <a:off x="17765954"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8" name="Google Shape;788;p25"/>
          <p:cNvSpPr/>
          <p:nvPr/>
        </p:nvSpPr>
        <p:spPr>
          <a:xfrm>
            <a:off x="18210347"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89" name="Google Shape;789;p25"/>
          <p:cNvSpPr/>
          <p:nvPr/>
        </p:nvSpPr>
        <p:spPr>
          <a:xfrm>
            <a:off x="17522981" y="35314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0" name="Google Shape;790;p25"/>
          <p:cNvSpPr/>
          <p:nvPr/>
        </p:nvSpPr>
        <p:spPr>
          <a:xfrm>
            <a:off x="18108322" y="327332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1" name="Google Shape;791;p25"/>
          <p:cNvSpPr/>
          <p:nvPr/>
        </p:nvSpPr>
        <p:spPr>
          <a:xfrm>
            <a:off x="17765954" y="353141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2" name="Google Shape;792;p25"/>
          <p:cNvSpPr/>
          <p:nvPr/>
        </p:nvSpPr>
        <p:spPr>
          <a:xfrm>
            <a:off x="17765954" y="327332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3" name="Google Shape;793;p25"/>
          <p:cNvSpPr/>
          <p:nvPr/>
        </p:nvSpPr>
        <p:spPr>
          <a:xfrm>
            <a:off x="15812546" y="443706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4" name="Google Shape;794;p25"/>
          <p:cNvSpPr/>
          <p:nvPr/>
        </p:nvSpPr>
        <p:spPr>
          <a:xfrm>
            <a:off x="16268470" y="41424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5" name="Google Shape;795;p25"/>
          <p:cNvSpPr/>
          <p:nvPr/>
        </p:nvSpPr>
        <p:spPr>
          <a:xfrm>
            <a:off x="16401904" y="426979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6" name="Google Shape;796;p25"/>
          <p:cNvSpPr/>
          <p:nvPr/>
        </p:nvSpPr>
        <p:spPr>
          <a:xfrm>
            <a:off x="16631017" y="414242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7" name="Google Shape;797;p25"/>
          <p:cNvSpPr/>
          <p:nvPr/>
        </p:nvSpPr>
        <p:spPr>
          <a:xfrm>
            <a:off x="15812546" y="443706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8" name="Google Shape;798;p25"/>
          <p:cNvSpPr/>
          <p:nvPr/>
        </p:nvSpPr>
        <p:spPr>
          <a:xfrm>
            <a:off x="16235440" y="426979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99" name="Google Shape;799;p25"/>
          <p:cNvSpPr/>
          <p:nvPr/>
        </p:nvSpPr>
        <p:spPr>
          <a:xfrm>
            <a:off x="16041259" y="4269795"/>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0" name="Google Shape;800;p25"/>
          <p:cNvSpPr/>
          <p:nvPr/>
        </p:nvSpPr>
        <p:spPr>
          <a:xfrm>
            <a:off x="12145040" y="620532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1" name="Google Shape;801;p25"/>
          <p:cNvSpPr/>
          <p:nvPr/>
        </p:nvSpPr>
        <p:spPr>
          <a:xfrm>
            <a:off x="13370962" y="5650133"/>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2" name="Google Shape;802;p25"/>
          <p:cNvSpPr/>
          <p:nvPr/>
        </p:nvSpPr>
        <p:spPr>
          <a:xfrm>
            <a:off x="12916389" y="603265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3" name="Google Shape;803;p25"/>
          <p:cNvSpPr/>
          <p:nvPr/>
        </p:nvSpPr>
        <p:spPr>
          <a:xfrm>
            <a:off x="12017261" y="639463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4" name="Google Shape;804;p25"/>
          <p:cNvSpPr/>
          <p:nvPr/>
        </p:nvSpPr>
        <p:spPr>
          <a:xfrm>
            <a:off x="11651253" y="658580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5" name="Google Shape;805;p25"/>
          <p:cNvSpPr/>
          <p:nvPr/>
        </p:nvSpPr>
        <p:spPr>
          <a:xfrm>
            <a:off x="12599324" y="620532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6" name="Google Shape;806;p25"/>
          <p:cNvSpPr/>
          <p:nvPr/>
        </p:nvSpPr>
        <p:spPr>
          <a:xfrm>
            <a:off x="12640068" y="607796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7" name="Google Shape;807;p25"/>
          <p:cNvSpPr/>
          <p:nvPr/>
        </p:nvSpPr>
        <p:spPr>
          <a:xfrm>
            <a:off x="9353136"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8" name="Google Shape;808;p25"/>
          <p:cNvSpPr/>
          <p:nvPr/>
        </p:nvSpPr>
        <p:spPr>
          <a:xfrm>
            <a:off x="9906010" y="732478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9" name="Google Shape;809;p25"/>
          <p:cNvSpPr/>
          <p:nvPr/>
        </p:nvSpPr>
        <p:spPr>
          <a:xfrm>
            <a:off x="9559625" y="7434097"/>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0" name="Google Shape;810;p25"/>
          <p:cNvSpPr/>
          <p:nvPr/>
        </p:nvSpPr>
        <p:spPr>
          <a:xfrm>
            <a:off x="9559625" y="732478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1" name="Google Shape;811;p25"/>
          <p:cNvSpPr/>
          <p:nvPr/>
        </p:nvSpPr>
        <p:spPr>
          <a:xfrm>
            <a:off x="9906013" y="727357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2" name="Google Shape;812;p25"/>
          <p:cNvSpPr/>
          <p:nvPr/>
        </p:nvSpPr>
        <p:spPr>
          <a:xfrm>
            <a:off x="10144965" y="727357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3" name="Google Shape;813;p25"/>
          <p:cNvSpPr/>
          <p:nvPr/>
        </p:nvSpPr>
        <p:spPr>
          <a:xfrm>
            <a:off x="9344566" y="759140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Line Line" id="814" name="Google Shape;814;p25"/>
          <p:cNvPicPr preferRelativeResize="0"/>
          <p:nvPr/>
        </p:nvPicPr>
        <p:blipFill rotWithShape="1">
          <a:blip r:embed="rId3">
            <a:alphaModFix/>
          </a:blip>
          <a:srcRect b="0" l="0" r="0" t="0"/>
          <a:stretch/>
        </p:blipFill>
        <p:spPr>
          <a:xfrm rot="-1593486">
            <a:off x="4665249" y="5767723"/>
            <a:ext cx="17760903" cy="114301"/>
          </a:xfrm>
          <a:prstGeom prst="rect">
            <a:avLst/>
          </a:prstGeom>
          <a:noFill/>
          <a:ln>
            <a:noFill/>
          </a:ln>
        </p:spPr>
      </p:pic>
      <p:sp>
        <p:nvSpPr>
          <p:cNvPr id="815" name="Google Shape;815;p25"/>
          <p:cNvSpPr txBox="1"/>
          <p:nvPr/>
        </p:nvSpPr>
        <p:spPr>
          <a:xfrm>
            <a:off x="398235" y="5938760"/>
            <a:ext cx="4177971" cy="537261"/>
          </a:xfrm>
          <a:prstGeom prst="rect">
            <a:avLst/>
          </a:prstGeom>
          <a:noFill/>
          <a:ln>
            <a:noFill/>
          </a:ln>
        </p:spPr>
        <p:txBody>
          <a:bodyPr anchorCtr="0" anchor="ctr" bIns="50800" lIns="50800" spcFirstLastPara="1" rIns="50800" wrap="square" tIns="50800">
            <a:spAutoFit/>
          </a:bodyPr>
          <a:lstStyle/>
          <a:p>
            <a:pPr indent="-304800" lvl="0" marL="304800" marR="0" rtl="0" algn="l">
              <a:lnSpc>
                <a:spcPct val="120000"/>
              </a:lnSpc>
              <a:spcBef>
                <a:spcPts val="0"/>
              </a:spcBef>
              <a:spcAft>
                <a:spcPts val="0"/>
              </a:spcAft>
              <a:buClr>
                <a:srgbClr val="000000"/>
              </a:buClr>
              <a:buSzPts val="3567"/>
              <a:buFont typeface="Helvetica Neue"/>
              <a:buChar char="•"/>
            </a:pPr>
            <a:r>
              <a:rPr b="1" i="0" lang="en-US" sz="2900" u="none" cap="none" strike="noStrike">
                <a:solidFill>
                  <a:srgbClr val="000000"/>
                </a:solidFill>
                <a:latin typeface="Helvetica Neue"/>
                <a:ea typeface="Helvetica Neue"/>
                <a:cs typeface="Helvetica Neue"/>
                <a:sym typeface="Helvetica Neue"/>
              </a:rPr>
              <a:t>Project</a:t>
            </a:r>
            <a:r>
              <a:rPr b="0" i="0" lang="en-US" sz="2900" u="none" cap="none" strike="noStrike">
                <a:solidFill>
                  <a:srgbClr val="000000"/>
                </a:solidFill>
                <a:latin typeface="Helvetica Neue"/>
                <a:ea typeface="Helvetica Neue"/>
                <a:cs typeface="Helvetica Neue"/>
                <a:sym typeface="Helvetica Neue"/>
              </a:rPr>
              <a:t> samples down</a:t>
            </a:r>
            <a:endParaRPr b="0" i="0" sz="1400" u="none" cap="none" strike="noStrike">
              <a:solidFill>
                <a:srgbClr val="000000"/>
              </a:solidFill>
              <a:latin typeface="Arial"/>
              <a:ea typeface="Arial"/>
              <a:cs typeface="Arial"/>
              <a:sym typeface="Arial"/>
            </a:endParaRPr>
          </a:p>
        </p:txBody>
      </p:sp>
      <p:grpSp>
        <p:nvGrpSpPr>
          <p:cNvPr id="816" name="Google Shape;816;p25"/>
          <p:cNvGrpSpPr/>
          <p:nvPr/>
        </p:nvGrpSpPr>
        <p:grpSpPr>
          <a:xfrm>
            <a:off x="19643983" y="3475000"/>
            <a:ext cx="4267029" cy="8582298"/>
            <a:chOff x="0" y="0"/>
            <a:chExt cx="4267027" cy="8582296"/>
          </a:xfrm>
        </p:grpSpPr>
        <p:pic>
          <p:nvPicPr>
            <p:cNvPr descr="Image" id="817" name="Google Shape;817;p25"/>
            <p:cNvPicPr preferRelativeResize="0"/>
            <p:nvPr/>
          </p:nvPicPr>
          <p:blipFill rotWithShape="1">
            <a:blip r:embed="rId4">
              <a:alphaModFix/>
            </a:blip>
            <a:srcRect b="0" l="0" r="0" t="0"/>
            <a:stretch/>
          </p:blipFill>
          <p:spPr>
            <a:xfrm>
              <a:off x="1462539" y="2374219"/>
              <a:ext cx="1699170" cy="6208077"/>
            </a:xfrm>
            <a:prstGeom prst="rect">
              <a:avLst/>
            </a:prstGeom>
            <a:noFill/>
            <a:ln>
              <a:noFill/>
            </a:ln>
          </p:spPr>
        </p:pic>
        <p:sp>
          <p:nvSpPr>
            <p:cNvPr id="818" name="Google Shape;818;p25"/>
            <p:cNvSpPr txBox="1"/>
            <p:nvPr/>
          </p:nvSpPr>
          <p:spPr>
            <a:xfrm>
              <a:off x="0" y="0"/>
              <a:ext cx="4267027" cy="195460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Comic Sans MS"/>
                <a:buNone/>
              </a:pPr>
              <a:r>
                <a:rPr b="0" i="0" lang="en-US" sz="4000" u="none" cap="none" strike="noStrike">
                  <a:solidFill>
                    <a:srgbClr val="000000"/>
                  </a:solidFill>
                  <a:latin typeface="Comic Sans MS"/>
                  <a:ea typeface="Comic Sans MS"/>
                  <a:cs typeface="Comic Sans MS"/>
                  <a:sym typeface="Comic Sans MS"/>
                </a:rPr>
                <a:t>But, can we formalize it?</a:t>
              </a:r>
              <a:endParaRPr b="0" i="0" sz="1400" u="none" cap="none" strike="noStrike">
                <a:solidFill>
                  <a:srgbClr val="000000"/>
                </a:solidFill>
                <a:latin typeface="Arial"/>
                <a:ea typeface="Arial"/>
                <a:cs typeface="Arial"/>
                <a:sym typeface="Arial"/>
              </a:endParaRPr>
            </a:p>
          </p:txBody>
        </p:sp>
      </p:grpSp>
      <p:sp>
        <p:nvSpPr>
          <p:cNvPr id="819" name="Google Shape;819;p25"/>
          <p:cNvSpPr txBox="1"/>
          <p:nvPr/>
        </p:nvSpPr>
        <p:spPr>
          <a:xfrm>
            <a:off x="155277" y="1125780"/>
            <a:ext cx="5022065" cy="5974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3300"/>
              <a:buFont typeface="Helvetica Neue"/>
              <a:buNone/>
            </a:pPr>
            <a:r>
              <a:rPr b="1" i="0" lang="en-US" sz="3300" u="none" cap="none" strike="noStrike">
                <a:solidFill>
                  <a:srgbClr val="EF7001"/>
                </a:solidFill>
                <a:latin typeface="Helvetica Neue"/>
                <a:ea typeface="Helvetica Neue"/>
                <a:cs typeface="Helvetica Neue"/>
                <a:sym typeface="Helvetica Neue"/>
              </a:rPr>
              <a:t>how to pick a good line?</a:t>
            </a:r>
            <a:endParaRPr b="0" i="0" sz="1400" u="none" cap="none" strike="noStrike">
              <a:solidFill>
                <a:srgbClr val="000000"/>
              </a:solidFill>
              <a:latin typeface="Arial"/>
              <a:ea typeface="Arial"/>
              <a:cs typeface="Arial"/>
              <a:sym typeface="Arial"/>
            </a:endParaRPr>
          </a:p>
        </p:txBody>
      </p:sp>
      <p:sp>
        <p:nvSpPr>
          <p:cNvPr id="820" name="Google Shape;820;p25"/>
          <p:cNvSpPr txBox="1"/>
          <p:nvPr/>
        </p:nvSpPr>
        <p:spPr>
          <a:xfrm>
            <a:off x="316199" y="532004"/>
            <a:ext cx="5726469" cy="585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300"/>
              <a:buFont typeface="Helvetica Neue"/>
              <a:buNone/>
            </a:pPr>
            <a:r>
              <a:rPr b="0" i="0" lang="en-US" sz="3300" u="none" cap="none" strike="noStrike">
                <a:solidFill>
                  <a:srgbClr val="5E5E5E"/>
                </a:solidFill>
                <a:latin typeface="Helvetica Neue"/>
                <a:ea typeface="Helvetica Neue"/>
                <a:cs typeface="Helvetica Neue"/>
                <a:sym typeface="Helvetica Neue"/>
              </a:rPr>
              <a:t>Principle Component Analysis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7fe91ecb18_0_0"/>
          <p:cNvSpPr txBox="1"/>
          <p:nvPr>
            <p:ph type="title"/>
          </p:nvPr>
        </p:nvSpPr>
        <p:spPr>
          <a:xfrm>
            <a:off x="574877" y="1330214"/>
            <a:ext cx="20726400" cy="2724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8000"/>
              <a:buFont typeface="Calibri"/>
              <a:buNone/>
            </a:pPr>
            <a:r>
              <a:rPr b="1" lang="en-US">
                <a:solidFill>
                  <a:srgbClr val="002060"/>
                </a:solidFill>
                <a:latin typeface="Helvetica Neue"/>
                <a:ea typeface="Helvetica Neue"/>
                <a:cs typeface="Helvetica Neue"/>
                <a:sym typeface="Helvetica Neue"/>
              </a:rPr>
              <a:t>Unsupervised Learning</a:t>
            </a:r>
            <a:endParaRPr b="1">
              <a:solidFill>
                <a:srgbClr val="002060"/>
              </a:solidFill>
              <a:latin typeface="Helvetica Neue"/>
              <a:ea typeface="Helvetica Neue"/>
              <a:cs typeface="Helvetica Neue"/>
              <a:sym typeface="Helvetica Neue"/>
            </a:endParaRPr>
          </a:p>
        </p:txBody>
      </p:sp>
      <p:sp>
        <p:nvSpPr>
          <p:cNvPr id="826" name="Google Shape;826;g27fe91ecb18_0_0"/>
          <p:cNvSpPr txBox="1"/>
          <p:nvPr>
            <p:ph idx="1" type="body"/>
          </p:nvPr>
        </p:nvSpPr>
        <p:spPr>
          <a:xfrm>
            <a:off x="1127061" y="3602451"/>
            <a:ext cx="7974300" cy="3000300"/>
          </a:xfrm>
          <a:prstGeom prst="rect">
            <a:avLst/>
          </a:prstGeom>
          <a:noFill/>
          <a:ln>
            <a:noFill/>
          </a:ln>
        </p:spPr>
        <p:txBody>
          <a:bodyPr anchorCtr="0" anchor="b" bIns="91425" lIns="91425" spcFirstLastPara="1" rIns="91425" wrap="square" tIns="91425">
            <a:normAutofit/>
          </a:bodyPr>
          <a:lstStyle/>
          <a:p>
            <a:pPr indent="0" lvl="0" marL="0" rtl="0" algn="l">
              <a:lnSpc>
                <a:spcPct val="90000"/>
              </a:lnSpc>
              <a:spcBef>
                <a:spcPts val="0"/>
              </a:spcBef>
              <a:spcAft>
                <a:spcPts val="0"/>
              </a:spcAft>
              <a:buSzPts val="5600"/>
              <a:buNone/>
            </a:pPr>
            <a:r>
              <a:rPr lang="en-US" sz="5600"/>
              <a:t>Clustering</a:t>
            </a:r>
            <a:endParaRPr/>
          </a:p>
          <a:p>
            <a:pPr indent="0" lvl="0" marL="0" rtl="0" algn="l">
              <a:lnSpc>
                <a:spcPct val="90000"/>
              </a:lnSpc>
              <a:spcBef>
                <a:spcPts val="800"/>
              </a:spcBef>
              <a:spcAft>
                <a:spcPts val="0"/>
              </a:spcAft>
              <a:buSzPts val="5600"/>
              <a:buNone/>
            </a:pPr>
            <a:r>
              <a:rPr lang="en-US" sz="5600"/>
              <a:t>Dimension reduction</a:t>
            </a:r>
            <a:endParaRPr/>
          </a:p>
          <a:p>
            <a:pPr indent="0" lvl="0" marL="0" rtl="0" algn="l">
              <a:lnSpc>
                <a:spcPct val="90000"/>
              </a:lnSpc>
              <a:spcBef>
                <a:spcPts val="800"/>
              </a:spcBef>
              <a:spcAft>
                <a:spcPts val="0"/>
              </a:spcAft>
              <a:buSzPts val="5600"/>
              <a:buNone/>
            </a:pPr>
            <a:r>
              <a:rPr lang="en-US" sz="5600">
                <a:solidFill>
                  <a:srgbClr val="151515"/>
                </a:solidFill>
              </a:rPr>
              <a:t>ChatGPT </a:t>
            </a:r>
            <a:r>
              <a:rPr lang="en-US" sz="5600"/>
              <a:t> </a:t>
            </a:r>
            <a:r>
              <a:rPr lang="en-US" sz="5600">
                <a:solidFill>
                  <a:srgbClr val="151515"/>
                </a:solidFil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fe6353a954_0_0"/>
          <p:cNvPicPr preferRelativeResize="0"/>
          <p:nvPr/>
        </p:nvPicPr>
        <p:blipFill>
          <a:blip r:embed="rId3">
            <a:alphaModFix/>
          </a:blip>
          <a:stretch>
            <a:fillRect/>
          </a:stretch>
        </p:blipFill>
        <p:spPr>
          <a:xfrm>
            <a:off x="1890725" y="-2"/>
            <a:ext cx="20602547" cy="1371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7fe91ecb18_0_5"/>
          <p:cNvSpPr txBox="1"/>
          <p:nvPr/>
        </p:nvSpPr>
        <p:spPr>
          <a:xfrm>
            <a:off x="1194400" y="5134491"/>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Case study: LLMs</a:t>
            </a:r>
            <a:endParaRPr b="0" i="0" sz="9600" u="none" cap="none" strike="noStrike">
              <a:solidFill>
                <a:srgbClr val="006C65"/>
              </a:solidFill>
              <a:latin typeface="Helvetica Neue"/>
              <a:ea typeface="Helvetica Neue"/>
              <a:cs typeface="Helvetica Neue"/>
              <a:sym typeface="Helvetica Neue"/>
            </a:endParaRPr>
          </a:p>
        </p:txBody>
      </p:sp>
      <p:sp>
        <p:nvSpPr>
          <p:cNvPr id="832" name="Google Shape;832;g27fe91ecb18_0_5"/>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833" name="Google Shape;833;g27fe91ecb18_0_5"/>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g27fe91ecb18_0_17"/>
          <p:cNvPicPr preferRelativeResize="0"/>
          <p:nvPr/>
        </p:nvPicPr>
        <p:blipFill rotWithShape="1">
          <a:blip r:embed="rId3">
            <a:alphaModFix/>
          </a:blip>
          <a:srcRect b="0" l="0" r="0" t="0"/>
          <a:stretch/>
        </p:blipFill>
        <p:spPr>
          <a:xfrm>
            <a:off x="4673600" y="465773"/>
            <a:ext cx="15036804" cy="12784456"/>
          </a:xfrm>
          <a:prstGeom prst="rect">
            <a:avLst/>
          </a:prstGeom>
          <a:noFill/>
          <a:ln>
            <a:noFill/>
          </a:ln>
        </p:spPr>
      </p:pic>
      <p:sp>
        <p:nvSpPr>
          <p:cNvPr id="839" name="Google Shape;839;g27fe91ecb18_0_1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840" name="Google Shape;840;g27fe91ecb18_0_17"/>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g27fe91ecb18_0_44"/>
          <p:cNvGrpSpPr/>
          <p:nvPr/>
        </p:nvGrpSpPr>
        <p:grpSpPr>
          <a:xfrm>
            <a:off x="2200139" y="5689301"/>
            <a:ext cx="20872428" cy="1851387"/>
            <a:chOff x="4990768" y="6019050"/>
            <a:chExt cx="14316776" cy="1269900"/>
          </a:xfrm>
        </p:grpSpPr>
        <p:sp>
          <p:nvSpPr>
            <p:cNvPr id="846" name="Google Shape;846;g27fe91ecb18_0_44"/>
            <p:cNvSpPr txBox="1"/>
            <p:nvPr/>
          </p:nvSpPr>
          <p:spPr>
            <a:xfrm>
              <a:off x="15194544" y="6092987"/>
              <a:ext cx="4113000" cy="863400"/>
            </a:xfrm>
            <a:prstGeom prst="rect">
              <a:avLst/>
            </a:prstGeom>
            <a:noFill/>
            <a:ln>
              <a:noFill/>
            </a:ln>
          </p:spPr>
          <p:txBody>
            <a:bodyPr anchorCtr="0" anchor="ctr" bIns="135475" lIns="135475" spcFirstLastPara="1" rIns="135475" wrap="square" tIns="135475">
              <a:spAutoFit/>
            </a:bodyPr>
            <a:lstStyle/>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Next word</a:t>
              </a:r>
              <a:endParaRPr b="0" i="0" sz="6400" u="none" cap="none" strike="noStrike">
                <a:solidFill>
                  <a:srgbClr val="000000"/>
                </a:solidFill>
                <a:latin typeface="Arial"/>
                <a:ea typeface="Arial"/>
                <a:cs typeface="Arial"/>
                <a:sym typeface="Arial"/>
              </a:endParaRPr>
            </a:p>
          </p:txBody>
        </p:sp>
        <p:pic>
          <p:nvPicPr>
            <p:cNvPr descr="Line Line" id="847" name="Google Shape;847;g27fe91ecb18_0_44"/>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848" name="Google Shape;848;g27fe91ecb18_0_44"/>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849" name="Google Shape;849;g27fe91ecb18_0_44"/>
            <p:cNvSpPr/>
            <p:nvPr/>
          </p:nvSpPr>
          <p:spPr>
            <a:xfrm>
              <a:off x="10288608" y="6019050"/>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850" name="Google Shape;850;g27fe91ecb18_0_44"/>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51" name="Google Shape;851;g27fe91ecb18_0_44"/>
            <p:cNvSpPr/>
            <p:nvPr/>
          </p:nvSpPr>
          <p:spPr>
            <a:xfrm rot="10800000">
              <a:off x="17870493" y="617470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52" name="Google Shape;852;g27fe91ecb18_0_44"/>
            <p:cNvSpPr txBox="1"/>
            <p:nvPr/>
          </p:nvSpPr>
          <p:spPr>
            <a:xfrm>
              <a:off x="4990768" y="6093000"/>
              <a:ext cx="41130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Text input</a:t>
              </a:r>
              <a:endParaRPr b="0" i="0" sz="6400" u="none" cap="none" strike="noStrike">
                <a:solidFill>
                  <a:srgbClr val="004D80"/>
                </a:solidFill>
                <a:latin typeface="Arial"/>
                <a:ea typeface="Arial"/>
                <a:cs typeface="Arial"/>
                <a:sym typeface="Arial"/>
              </a:endParaRPr>
            </a:p>
          </p:txBody>
        </p:sp>
        <p:sp>
          <p:nvSpPr>
            <p:cNvPr id="853" name="Google Shape;853;g27fe91ecb18_0_44"/>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sp>
          <p:nvSpPr>
            <p:cNvPr id="854" name="Google Shape;854;g27fe91ecb18_0_44"/>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grpSp>
      <p:sp>
        <p:nvSpPr>
          <p:cNvPr id="855" name="Google Shape;855;g27fe91ecb18_0_44"/>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856" name="Google Shape;856;g27fe91ecb18_0_44"/>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857" name="Google Shape;857;g27fe91ecb18_0_44"/>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grpSp>
        <p:nvGrpSpPr>
          <p:cNvPr id="862" name="Google Shape;862;g27fe91ecb18_0_60"/>
          <p:cNvGrpSpPr/>
          <p:nvPr/>
        </p:nvGrpSpPr>
        <p:grpSpPr>
          <a:xfrm>
            <a:off x="2200139" y="3720647"/>
            <a:ext cx="17540285" cy="5396271"/>
            <a:chOff x="4990768" y="4668715"/>
            <a:chExt cx="12031199" cy="3701400"/>
          </a:xfrm>
        </p:grpSpPr>
        <p:sp>
          <p:nvSpPr>
            <p:cNvPr id="863" name="Google Shape;863;g27fe91ecb18_0_60"/>
            <p:cNvSpPr txBox="1"/>
            <p:nvPr/>
          </p:nvSpPr>
          <p:spPr>
            <a:xfrm>
              <a:off x="15526467" y="4668715"/>
              <a:ext cx="1495500" cy="3701400"/>
            </a:xfrm>
            <a:prstGeom prst="rect">
              <a:avLst/>
            </a:prstGeom>
            <a:noFill/>
            <a:ln>
              <a:noFill/>
            </a:ln>
          </p:spPr>
          <p:txBody>
            <a:bodyPr anchorCtr="0" anchor="ctr" bIns="135475" lIns="135475" spcFirstLastPara="1" rIns="135475" wrap="square" tIns="135475">
              <a:spAutoFit/>
            </a:bodyPr>
            <a:lstStyle/>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0.9</a:t>
              </a:r>
              <a:endParaRPr b="0" i="0" sz="3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0.05</a:t>
              </a:r>
              <a:endParaRPr b="0" i="0" sz="3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0.03</a:t>
              </a:r>
              <a:endParaRPr b="0" i="0" sz="3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0.02</a:t>
              </a:r>
              <a:endParaRPr b="0" i="0" sz="3700" u="none" cap="none" strike="noStrike">
                <a:solidFill>
                  <a:srgbClr val="000000"/>
                </a:solidFill>
                <a:latin typeface="Arial"/>
                <a:ea typeface="Arial"/>
                <a:cs typeface="Arial"/>
                <a:sym typeface="Arial"/>
              </a:endParaRPr>
            </a:p>
          </p:txBody>
        </p:sp>
        <p:pic>
          <p:nvPicPr>
            <p:cNvPr descr="Line Line" id="864" name="Google Shape;864;g27fe91ecb18_0_60"/>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865" name="Google Shape;865;g27fe91ecb18_0_60"/>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866" name="Google Shape;866;g27fe91ecb18_0_60"/>
            <p:cNvSpPr/>
            <p:nvPr/>
          </p:nvSpPr>
          <p:spPr>
            <a:xfrm>
              <a:off x="10288608" y="6019050"/>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867" name="Google Shape;867;g27fe91ecb18_0_60"/>
            <p:cNvSpPr/>
            <p:nvPr/>
          </p:nvSpPr>
          <p:spPr>
            <a:xfrm>
              <a:off x="15072148" y="5073684"/>
              <a:ext cx="335394" cy="3160620"/>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68" name="Google Shape;868;g27fe91ecb18_0_60"/>
            <p:cNvSpPr txBox="1"/>
            <p:nvPr/>
          </p:nvSpPr>
          <p:spPr>
            <a:xfrm>
              <a:off x="4990768" y="6093000"/>
              <a:ext cx="41130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Text input</a:t>
              </a:r>
              <a:endParaRPr b="0" i="0" sz="6400" u="none" cap="none" strike="noStrike">
                <a:solidFill>
                  <a:srgbClr val="004D80"/>
                </a:solidFill>
                <a:latin typeface="Arial"/>
                <a:ea typeface="Arial"/>
                <a:cs typeface="Arial"/>
                <a:sym typeface="Arial"/>
              </a:endParaRPr>
            </a:p>
          </p:txBody>
        </p:sp>
        <p:sp>
          <p:nvSpPr>
            <p:cNvPr id="869" name="Google Shape;869;g27fe91ecb18_0_60"/>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sp>
          <p:nvSpPr>
            <p:cNvPr id="870" name="Google Shape;870;g27fe91ecb18_0_60"/>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grpSp>
      <p:sp>
        <p:nvSpPr>
          <p:cNvPr id="871" name="Google Shape;871;g27fe91ecb18_0_60"/>
          <p:cNvSpPr/>
          <p:nvPr/>
        </p:nvSpPr>
        <p:spPr>
          <a:xfrm rot="10800000">
            <a:off x="19634717" y="4348421"/>
            <a:ext cx="489024" cy="4608144"/>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72" name="Google Shape;872;g27fe91ecb18_0_60"/>
          <p:cNvSpPr txBox="1"/>
          <p:nvPr/>
        </p:nvSpPr>
        <p:spPr>
          <a:xfrm>
            <a:off x="21066568" y="4710453"/>
            <a:ext cx="3152700" cy="843300"/>
          </a:xfrm>
          <a:prstGeom prst="rect">
            <a:avLst/>
          </a:prstGeom>
          <a:noFill/>
          <a:ln>
            <a:noFill/>
          </a:ln>
        </p:spPr>
        <p:txBody>
          <a:bodyPr anchorCtr="0" anchor="ctr" bIns="135475" lIns="135475" spcFirstLastPara="1" rIns="135475" wrap="square" tIns="135475">
            <a:spAutoFit/>
          </a:bodyPr>
          <a:lstStyle/>
          <a:p>
            <a:pPr indent="0" lvl="0" marL="0" marR="0" rtl="0" algn="ctr">
              <a:lnSpc>
                <a:spcPct val="100000"/>
              </a:lnSpc>
              <a:spcBef>
                <a:spcPts val="0"/>
              </a:spcBef>
              <a:spcAft>
                <a:spcPts val="0"/>
              </a:spcAft>
              <a:buClr>
                <a:srgbClr val="EF7001"/>
              </a:buClr>
              <a:buSzPts val="7700"/>
              <a:buFont typeface="Helvetica Neue"/>
              <a:buNone/>
            </a:pPr>
            <a:r>
              <a:rPr b="1" i="0" lang="en-US" sz="3700" u="none" cap="none" strike="noStrike">
                <a:solidFill>
                  <a:srgbClr val="EF7001"/>
                </a:solidFill>
                <a:latin typeface="Helvetica Neue"/>
                <a:ea typeface="Helvetica Neue"/>
                <a:cs typeface="Helvetica Neue"/>
                <a:sym typeface="Helvetica Neue"/>
              </a:rPr>
              <a:t>This one!</a:t>
            </a:r>
            <a:endParaRPr b="0" i="0" sz="3700" u="none" cap="none" strike="noStrike">
              <a:solidFill>
                <a:srgbClr val="000000"/>
              </a:solidFill>
              <a:latin typeface="Arial"/>
              <a:ea typeface="Arial"/>
              <a:cs typeface="Arial"/>
              <a:sym typeface="Arial"/>
            </a:endParaRPr>
          </a:p>
        </p:txBody>
      </p:sp>
      <p:cxnSp>
        <p:nvCxnSpPr>
          <p:cNvPr id="873" name="Google Shape;873;g27fe91ecb18_0_60"/>
          <p:cNvCxnSpPr>
            <a:stCxn id="872" idx="1"/>
          </p:cNvCxnSpPr>
          <p:nvPr/>
        </p:nvCxnSpPr>
        <p:spPr>
          <a:xfrm rot="10800000">
            <a:off x="18984868" y="4677603"/>
            <a:ext cx="2081700" cy="454500"/>
          </a:xfrm>
          <a:prstGeom prst="straightConnector1">
            <a:avLst/>
          </a:prstGeom>
          <a:noFill/>
          <a:ln cap="flat" cmpd="sng" w="57150">
            <a:solidFill>
              <a:srgbClr val="EF8600"/>
            </a:solidFill>
            <a:prstDash val="solid"/>
            <a:round/>
            <a:headEnd len="sm" w="sm" type="none"/>
            <a:tailEnd len="med" w="med" type="triangle"/>
          </a:ln>
        </p:spPr>
      </p:cxnSp>
      <p:sp>
        <p:nvSpPr>
          <p:cNvPr id="874" name="Google Shape;874;g27fe91ecb18_0_60"/>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875" name="Google Shape;875;g27fe91ecb18_0_60"/>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876" name="Google Shape;876;g27fe91ecb18_0_60"/>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7fe91ecb18_0_78"/>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Now we </a:t>
            </a:r>
            <a:r>
              <a:rPr b="1" i="0" lang="en-US" sz="6400" u="none" cap="none" strike="noStrike">
                <a:solidFill>
                  <a:schemeClr val="dk1"/>
                </a:solidFill>
                <a:latin typeface="Arial"/>
                <a:ea typeface="Arial"/>
                <a:cs typeface="Arial"/>
                <a:sym typeface="Arial"/>
              </a:rPr>
              <a:t>repeat</a:t>
            </a:r>
            <a:r>
              <a:rPr b="0" i="0" lang="en-US" sz="6400" u="none" cap="none" strike="noStrike">
                <a:solidFill>
                  <a:schemeClr val="dk1"/>
                </a:solidFill>
                <a:latin typeface="Arial"/>
                <a:ea typeface="Arial"/>
                <a:cs typeface="Arial"/>
                <a:sym typeface="Arial"/>
              </a:rPr>
              <a:t> and </a:t>
            </a:r>
            <a:r>
              <a:rPr b="1" i="0" lang="en-US" sz="6400" u="none" cap="none" strike="noStrike">
                <a:solidFill>
                  <a:schemeClr val="dk1"/>
                </a:solidFill>
                <a:latin typeface="Arial"/>
                <a:ea typeface="Arial"/>
                <a:cs typeface="Arial"/>
                <a:sym typeface="Arial"/>
              </a:rPr>
              <a:t>generate more text</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grpSp>
        <p:nvGrpSpPr>
          <p:cNvPr id="882" name="Google Shape;882;g27fe91ecb18_0_78"/>
          <p:cNvGrpSpPr/>
          <p:nvPr/>
        </p:nvGrpSpPr>
        <p:grpSpPr>
          <a:xfrm>
            <a:off x="3416571" y="6382319"/>
            <a:ext cx="17549492" cy="1851387"/>
            <a:chOff x="4990768" y="6019050"/>
            <a:chExt cx="12037514" cy="1269900"/>
          </a:xfrm>
        </p:grpSpPr>
        <p:sp>
          <p:nvSpPr>
            <p:cNvPr id="883" name="Google Shape;883;g27fe91ecb18_0_78"/>
            <p:cNvSpPr txBox="1"/>
            <p:nvPr/>
          </p:nvSpPr>
          <p:spPr>
            <a:xfrm>
              <a:off x="15194544" y="6092987"/>
              <a:ext cx="1731300" cy="863400"/>
            </a:xfrm>
            <a:prstGeom prst="rect">
              <a:avLst/>
            </a:prstGeom>
            <a:noFill/>
            <a:ln>
              <a:noFill/>
            </a:ln>
          </p:spPr>
          <p:txBody>
            <a:bodyPr anchorCtr="0" anchor="ctr" bIns="135475" lIns="135475" spcFirstLastPara="1" rIns="135475" wrap="square" tIns="135475">
              <a:spAutoFit/>
            </a:bodyPr>
            <a:lstStyle/>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“are”</a:t>
              </a:r>
              <a:endParaRPr b="0" i="0" sz="6400" u="none" cap="none" strike="noStrike">
                <a:solidFill>
                  <a:srgbClr val="000000"/>
                </a:solidFill>
                <a:latin typeface="Arial"/>
                <a:ea typeface="Arial"/>
                <a:cs typeface="Arial"/>
                <a:sym typeface="Arial"/>
              </a:endParaRPr>
            </a:p>
          </p:txBody>
        </p:sp>
        <p:pic>
          <p:nvPicPr>
            <p:cNvPr descr="Line Line" id="884" name="Google Shape;884;g27fe91ecb18_0_78"/>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885" name="Google Shape;885;g27fe91ecb18_0_78"/>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886" name="Google Shape;886;g27fe91ecb18_0_78"/>
            <p:cNvSpPr/>
            <p:nvPr/>
          </p:nvSpPr>
          <p:spPr>
            <a:xfrm>
              <a:off x="10288608" y="6019050"/>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887" name="Google Shape;887;g27fe91ecb18_0_78"/>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88" name="Google Shape;888;g27fe91ecb18_0_78"/>
            <p:cNvSpPr/>
            <p:nvPr/>
          </p:nvSpPr>
          <p:spPr>
            <a:xfrm rot="10800000">
              <a:off x="16714434"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889" name="Google Shape;889;g27fe91ecb18_0_78"/>
            <p:cNvSpPr txBox="1"/>
            <p:nvPr/>
          </p:nvSpPr>
          <p:spPr>
            <a:xfrm>
              <a:off x="4990768" y="6093000"/>
              <a:ext cx="41130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how”</a:t>
              </a:r>
              <a:endParaRPr b="0" i="0" sz="6400" u="none" cap="none" strike="noStrike">
                <a:solidFill>
                  <a:srgbClr val="004D80"/>
                </a:solidFill>
                <a:latin typeface="Arial"/>
                <a:ea typeface="Arial"/>
                <a:cs typeface="Arial"/>
                <a:sym typeface="Arial"/>
              </a:endParaRPr>
            </a:p>
          </p:txBody>
        </p:sp>
        <p:sp>
          <p:nvSpPr>
            <p:cNvPr id="890" name="Google Shape;890;g27fe91ecb18_0_78"/>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sp>
          <p:nvSpPr>
            <p:cNvPr id="891" name="Google Shape;891;g27fe91ecb18_0_78"/>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grpSp>
      <p:sp>
        <p:nvSpPr>
          <p:cNvPr id="892" name="Google Shape;892;g27fe91ecb18_0_78"/>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893" name="Google Shape;893;g27fe91ecb18_0_78"/>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894" name="Google Shape;894;g27fe91ecb18_0_78"/>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7fe91ecb18_0_95"/>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Now we </a:t>
            </a:r>
            <a:r>
              <a:rPr b="1" i="0" lang="en-US" sz="6400" u="none" cap="none" strike="noStrike">
                <a:solidFill>
                  <a:schemeClr val="dk1"/>
                </a:solidFill>
                <a:latin typeface="Arial"/>
                <a:ea typeface="Arial"/>
                <a:cs typeface="Arial"/>
                <a:sym typeface="Arial"/>
              </a:rPr>
              <a:t>repeat</a:t>
            </a:r>
            <a:r>
              <a:rPr b="0" i="0" lang="en-US" sz="6400" u="none" cap="none" strike="noStrike">
                <a:solidFill>
                  <a:schemeClr val="dk1"/>
                </a:solidFill>
                <a:latin typeface="Arial"/>
                <a:ea typeface="Arial"/>
                <a:cs typeface="Arial"/>
                <a:sym typeface="Arial"/>
              </a:rPr>
              <a:t> and </a:t>
            </a:r>
            <a:r>
              <a:rPr b="1" i="0" lang="en-US" sz="6400" u="none" cap="none" strike="noStrike">
                <a:solidFill>
                  <a:schemeClr val="dk1"/>
                </a:solidFill>
                <a:latin typeface="Arial"/>
                <a:ea typeface="Arial"/>
                <a:cs typeface="Arial"/>
                <a:sym typeface="Arial"/>
              </a:rPr>
              <a:t>generate more text</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grpSp>
        <p:nvGrpSpPr>
          <p:cNvPr id="900" name="Google Shape;900;g27fe91ecb18_0_95"/>
          <p:cNvGrpSpPr/>
          <p:nvPr/>
        </p:nvGrpSpPr>
        <p:grpSpPr>
          <a:xfrm>
            <a:off x="3119856" y="6373765"/>
            <a:ext cx="18142876" cy="1851387"/>
            <a:chOff x="4685617" y="6019050"/>
            <a:chExt cx="12444527" cy="1269900"/>
          </a:xfrm>
        </p:grpSpPr>
        <p:sp>
          <p:nvSpPr>
            <p:cNvPr id="901" name="Google Shape;901;g27fe91ecb18_0_95"/>
            <p:cNvSpPr txBox="1"/>
            <p:nvPr/>
          </p:nvSpPr>
          <p:spPr>
            <a:xfrm>
              <a:off x="15194544" y="6092987"/>
              <a:ext cx="1935600" cy="863400"/>
            </a:xfrm>
            <a:prstGeom prst="rect">
              <a:avLst/>
            </a:prstGeom>
            <a:noFill/>
            <a:ln>
              <a:noFill/>
            </a:ln>
          </p:spPr>
          <p:txBody>
            <a:bodyPr anchorCtr="0" anchor="ctr" bIns="135475" lIns="135475" spcFirstLastPara="1" rIns="135475" wrap="square" tIns="135475">
              <a:spAutoFit/>
            </a:bodyPr>
            <a:lstStyle/>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“you”</a:t>
              </a:r>
              <a:endParaRPr b="0" i="0" sz="6400" u="none" cap="none" strike="noStrike">
                <a:solidFill>
                  <a:srgbClr val="000000"/>
                </a:solidFill>
                <a:latin typeface="Arial"/>
                <a:ea typeface="Arial"/>
                <a:cs typeface="Arial"/>
                <a:sym typeface="Arial"/>
              </a:endParaRPr>
            </a:p>
          </p:txBody>
        </p:sp>
        <p:pic>
          <p:nvPicPr>
            <p:cNvPr descr="Line Line" id="902" name="Google Shape;902;g27fe91ecb18_0_95"/>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903" name="Google Shape;903;g27fe91ecb18_0_95"/>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904" name="Google Shape;904;g27fe91ecb18_0_95"/>
            <p:cNvSpPr/>
            <p:nvPr/>
          </p:nvSpPr>
          <p:spPr>
            <a:xfrm>
              <a:off x="10288608" y="6019050"/>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905" name="Google Shape;905;g27fe91ecb18_0_95"/>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906" name="Google Shape;906;g27fe91ecb18_0_95"/>
            <p:cNvSpPr/>
            <p:nvPr/>
          </p:nvSpPr>
          <p:spPr>
            <a:xfrm rot="10800000">
              <a:off x="16714434"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907" name="Google Shape;907;g27fe91ecb18_0_95"/>
            <p:cNvSpPr txBox="1"/>
            <p:nvPr/>
          </p:nvSpPr>
          <p:spPr>
            <a:xfrm>
              <a:off x="4685617" y="6093000"/>
              <a:ext cx="41130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how are”</a:t>
              </a:r>
              <a:endParaRPr b="0" i="0" sz="6400" u="none" cap="none" strike="noStrike">
                <a:solidFill>
                  <a:srgbClr val="004D80"/>
                </a:solidFill>
                <a:latin typeface="Arial"/>
                <a:ea typeface="Arial"/>
                <a:cs typeface="Arial"/>
                <a:sym typeface="Arial"/>
              </a:endParaRPr>
            </a:p>
          </p:txBody>
        </p:sp>
        <p:sp>
          <p:nvSpPr>
            <p:cNvPr id="908" name="Google Shape;908;g27fe91ecb18_0_95"/>
            <p:cNvSpPr/>
            <p:nvPr/>
          </p:nvSpPr>
          <p:spPr>
            <a:xfrm>
              <a:off x="4824432"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sp>
          <p:nvSpPr>
            <p:cNvPr id="909" name="Google Shape;909;g27fe91ecb18_0_95"/>
            <p:cNvSpPr/>
            <p:nvPr/>
          </p:nvSpPr>
          <p:spPr>
            <a:xfrm rot="10800000">
              <a:off x="831915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grpSp>
      <p:sp>
        <p:nvSpPr>
          <p:cNvPr id="910" name="Google Shape;910;g27fe91ecb18_0_95"/>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911" name="Google Shape;911;g27fe91ecb18_0_95"/>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12" name="Google Shape;912;g27fe91ecb18_0_95"/>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7fe91ecb18_0_112"/>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Now we </a:t>
            </a:r>
            <a:r>
              <a:rPr b="1" i="0" lang="en-US" sz="6400" u="none" cap="none" strike="noStrike">
                <a:solidFill>
                  <a:schemeClr val="dk1"/>
                </a:solidFill>
                <a:latin typeface="Arial"/>
                <a:ea typeface="Arial"/>
                <a:cs typeface="Arial"/>
                <a:sym typeface="Arial"/>
              </a:rPr>
              <a:t>repeat</a:t>
            </a:r>
            <a:r>
              <a:rPr b="0" i="0" lang="en-US" sz="6400" u="none" cap="none" strike="noStrike">
                <a:solidFill>
                  <a:schemeClr val="dk1"/>
                </a:solidFill>
                <a:latin typeface="Arial"/>
                <a:ea typeface="Arial"/>
                <a:cs typeface="Arial"/>
                <a:sym typeface="Arial"/>
              </a:rPr>
              <a:t> and </a:t>
            </a:r>
            <a:r>
              <a:rPr b="1" i="0" lang="en-US" sz="6400" u="none" cap="none" strike="noStrike">
                <a:solidFill>
                  <a:schemeClr val="dk1"/>
                </a:solidFill>
                <a:latin typeface="Arial"/>
                <a:ea typeface="Arial"/>
                <a:cs typeface="Arial"/>
                <a:sym typeface="Arial"/>
              </a:rPr>
              <a:t>generate more text</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grpSp>
        <p:nvGrpSpPr>
          <p:cNvPr id="918" name="Google Shape;918;g27fe91ecb18_0_112"/>
          <p:cNvGrpSpPr/>
          <p:nvPr/>
        </p:nvGrpSpPr>
        <p:grpSpPr>
          <a:xfrm>
            <a:off x="1411486" y="6373765"/>
            <a:ext cx="20977907" cy="1851387"/>
            <a:chOff x="3513815" y="6019050"/>
            <a:chExt cx="14389126" cy="1269900"/>
          </a:xfrm>
        </p:grpSpPr>
        <p:sp>
          <p:nvSpPr>
            <p:cNvPr id="919" name="Google Shape;919;g27fe91ecb18_0_112"/>
            <p:cNvSpPr txBox="1"/>
            <p:nvPr/>
          </p:nvSpPr>
          <p:spPr>
            <a:xfrm>
              <a:off x="15194541" y="6092987"/>
              <a:ext cx="2708400" cy="863400"/>
            </a:xfrm>
            <a:prstGeom prst="rect">
              <a:avLst/>
            </a:prstGeom>
            <a:noFill/>
            <a:ln>
              <a:noFill/>
            </a:ln>
          </p:spPr>
          <p:txBody>
            <a:bodyPr anchorCtr="0" anchor="ctr" bIns="135475" lIns="135475" spcFirstLastPara="1" rIns="135475" wrap="square" tIns="135475">
              <a:spAutoFit/>
            </a:bodyPr>
            <a:lstStyle/>
            <a:p>
              <a:pPr indent="0" lvl="0" marL="0" marR="0" rtl="0" algn="l">
                <a:lnSpc>
                  <a:spcPct val="140000"/>
                </a:lnSpc>
                <a:spcBef>
                  <a:spcPts val="0"/>
                </a:spcBef>
                <a:spcAft>
                  <a:spcPts val="0"/>
                </a:spcAft>
                <a:buClr>
                  <a:srgbClr val="006B64"/>
                </a:buClr>
                <a:buSzPts val="13100"/>
                <a:buFont typeface="Helvetica Neue"/>
                <a:buNone/>
              </a:pPr>
              <a:r>
                <a:rPr b="1" i="0" lang="en-US" sz="6400" u="none" cap="none" strike="noStrike">
                  <a:solidFill>
                    <a:srgbClr val="006B64"/>
                  </a:solidFill>
                  <a:latin typeface="Helvetica Neue"/>
                  <a:ea typeface="Helvetica Neue"/>
                  <a:cs typeface="Helvetica Neue"/>
                  <a:sym typeface="Helvetica Neue"/>
                </a:rPr>
                <a:t>“today?”</a:t>
              </a:r>
              <a:endParaRPr b="0" i="0" sz="6400" u="none" cap="none" strike="noStrike">
                <a:solidFill>
                  <a:srgbClr val="000000"/>
                </a:solidFill>
                <a:latin typeface="Arial"/>
                <a:ea typeface="Arial"/>
                <a:cs typeface="Arial"/>
                <a:sym typeface="Arial"/>
              </a:endParaRPr>
            </a:p>
          </p:txBody>
        </p:sp>
        <p:pic>
          <p:nvPicPr>
            <p:cNvPr descr="Line Line" id="920" name="Google Shape;920;g27fe91ecb18_0_112"/>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921" name="Google Shape;921;g27fe91ecb18_0_112"/>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922" name="Google Shape;922;g27fe91ecb18_0_112"/>
            <p:cNvSpPr/>
            <p:nvPr/>
          </p:nvSpPr>
          <p:spPr>
            <a:xfrm>
              <a:off x="10288608" y="6019050"/>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923" name="Google Shape;923;g27fe91ecb18_0_112"/>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924" name="Google Shape;924;g27fe91ecb18_0_112"/>
            <p:cNvSpPr/>
            <p:nvPr/>
          </p:nvSpPr>
          <p:spPr>
            <a:xfrm rot="10800000">
              <a:off x="17589089"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5E5E5E"/>
                </a:solidFill>
                <a:latin typeface="Helvetica Neue"/>
                <a:ea typeface="Helvetica Neue"/>
                <a:cs typeface="Helvetica Neue"/>
                <a:sym typeface="Helvetica Neue"/>
              </a:endParaRPr>
            </a:p>
          </p:txBody>
        </p:sp>
        <p:sp>
          <p:nvSpPr>
            <p:cNvPr id="925" name="Google Shape;925;g27fe91ecb18_0_112"/>
            <p:cNvSpPr txBox="1"/>
            <p:nvPr/>
          </p:nvSpPr>
          <p:spPr>
            <a:xfrm>
              <a:off x="3513815" y="6092999"/>
              <a:ext cx="52848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how are you”</a:t>
              </a:r>
              <a:endParaRPr b="0" i="0" sz="6400" u="none" cap="none" strike="noStrike">
                <a:solidFill>
                  <a:srgbClr val="004D80"/>
                </a:solidFill>
                <a:latin typeface="Arial"/>
                <a:ea typeface="Arial"/>
                <a:cs typeface="Arial"/>
                <a:sym typeface="Arial"/>
              </a:endParaRPr>
            </a:p>
          </p:txBody>
        </p:sp>
        <p:sp>
          <p:nvSpPr>
            <p:cNvPr id="926" name="Google Shape;926;g27fe91ecb18_0_112"/>
            <p:cNvSpPr/>
            <p:nvPr/>
          </p:nvSpPr>
          <p:spPr>
            <a:xfrm>
              <a:off x="3644898"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sp>
          <p:nvSpPr>
            <p:cNvPr id="927" name="Google Shape;927;g27fe91ecb18_0_112"/>
            <p:cNvSpPr/>
            <p:nvPr/>
          </p:nvSpPr>
          <p:spPr>
            <a:xfrm rot="10800000">
              <a:off x="831915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5E5E5E"/>
                </a:buClr>
                <a:buSzPts val="8000"/>
                <a:buFont typeface="Helvetica Neue"/>
                <a:buNone/>
              </a:pPr>
              <a:r>
                <a:t/>
              </a:r>
              <a:endParaRPr b="0" i="0" sz="8000" u="none" cap="none" strike="noStrike">
                <a:solidFill>
                  <a:srgbClr val="004D80"/>
                </a:solidFill>
                <a:latin typeface="Helvetica Neue"/>
                <a:ea typeface="Helvetica Neue"/>
                <a:cs typeface="Helvetica Neue"/>
                <a:sym typeface="Helvetica Neue"/>
              </a:endParaRPr>
            </a:p>
          </p:txBody>
        </p:sp>
      </p:grpSp>
      <p:sp>
        <p:nvSpPr>
          <p:cNvPr id="928" name="Google Shape;928;g27fe91ecb18_0_112"/>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929" name="Google Shape;929;g27fe91ecb18_0_112"/>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30" name="Google Shape;930;g27fe91ecb18_0_112"/>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27fe91ecb18_0_129"/>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Now we </a:t>
            </a:r>
            <a:r>
              <a:rPr b="1" i="0" lang="en-US" sz="6400" u="none" cap="none" strike="noStrike">
                <a:solidFill>
                  <a:schemeClr val="dk1"/>
                </a:solidFill>
                <a:latin typeface="Arial"/>
                <a:ea typeface="Arial"/>
                <a:cs typeface="Arial"/>
                <a:sym typeface="Arial"/>
              </a:rPr>
              <a:t>repeat</a:t>
            </a:r>
            <a:r>
              <a:rPr b="0" i="0" lang="en-US" sz="6400" u="none" cap="none" strike="noStrike">
                <a:solidFill>
                  <a:schemeClr val="dk1"/>
                </a:solidFill>
                <a:latin typeface="Arial"/>
                <a:ea typeface="Arial"/>
                <a:cs typeface="Arial"/>
                <a:sym typeface="Arial"/>
              </a:rPr>
              <a:t> and </a:t>
            </a:r>
            <a:r>
              <a:rPr b="1" i="0" lang="en-US" sz="6400" u="none" cap="none" strike="noStrike">
                <a:solidFill>
                  <a:schemeClr val="dk1"/>
                </a:solidFill>
                <a:latin typeface="Arial"/>
                <a:ea typeface="Arial"/>
                <a:cs typeface="Arial"/>
                <a:sym typeface="Arial"/>
              </a:rPr>
              <a:t>generate more text</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grpSp>
        <p:nvGrpSpPr>
          <p:cNvPr id="936" name="Google Shape;936;g27fe91ecb18_0_129"/>
          <p:cNvGrpSpPr/>
          <p:nvPr/>
        </p:nvGrpSpPr>
        <p:grpSpPr>
          <a:xfrm>
            <a:off x="4535665" y="5931894"/>
            <a:ext cx="16746361" cy="1851387"/>
            <a:chOff x="6397194" y="5950787"/>
            <a:chExt cx="11486632" cy="1269900"/>
          </a:xfrm>
        </p:grpSpPr>
        <p:pic>
          <p:nvPicPr>
            <p:cNvPr descr="Line Line" id="937" name="Google Shape;937;g27fe91ecb18_0_129"/>
            <p:cNvPicPr preferRelativeResize="0"/>
            <p:nvPr/>
          </p:nvPicPr>
          <p:blipFill rotWithShape="1">
            <a:blip r:embed="rId3">
              <a:alphaModFix/>
            </a:blip>
            <a:srcRect b="0" l="0" r="0" t="0"/>
            <a:stretch/>
          </p:blipFill>
          <p:spPr>
            <a:xfrm>
              <a:off x="9707365" y="6429740"/>
              <a:ext cx="866804" cy="311993"/>
            </a:xfrm>
            <a:prstGeom prst="rect">
              <a:avLst/>
            </a:prstGeom>
            <a:noFill/>
            <a:ln>
              <a:noFill/>
            </a:ln>
          </p:spPr>
        </p:pic>
        <p:sp>
          <p:nvSpPr>
            <p:cNvPr id="938" name="Google Shape;938;g27fe91ecb18_0_129"/>
            <p:cNvSpPr/>
            <p:nvPr/>
          </p:nvSpPr>
          <p:spPr>
            <a:xfrm>
              <a:off x="6397194" y="5950787"/>
              <a:ext cx="2781300"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sp>
          <p:nvSpPr>
            <p:cNvPr id="939" name="Google Shape;939;g27fe91ecb18_0_129"/>
            <p:cNvSpPr txBox="1"/>
            <p:nvPr/>
          </p:nvSpPr>
          <p:spPr>
            <a:xfrm>
              <a:off x="10436926" y="5960282"/>
              <a:ext cx="7446900" cy="86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how are you today?”</a:t>
              </a:r>
              <a:endParaRPr b="0" i="0" sz="6400" u="none" cap="none" strike="noStrike">
                <a:solidFill>
                  <a:srgbClr val="004D80"/>
                </a:solidFill>
                <a:latin typeface="Arial"/>
                <a:ea typeface="Arial"/>
                <a:cs typeface="Arial"/>
                <a:sym typeface="Arial"/>
              </a:endParaRPr>
            </a:p>
          </p:txBody>
        </p:sp>
      </p:grpSp>
      <p:sp>
        <p:nvSpPr>
          <p:cNvPr id="940" name="Google Shape;940;g27fe91ecb18_0_129"/>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Clr>
                <a:srgbClr val="000000"/>
              </a:buClr>
              <a:buSzPts val="8000"/>
              <a:buFont typeface="Arial"/>
              <a:buNone/>
            </a:pPr>
            <a:r>
              <a:rPr b="1" lang="en-US" sz="8000">
                <a:solidFill>
                  <a:srgbClr val="002060"/>
                </a:solidFill>
                <a:latin typeface="Helvetica Neue"/>
                <a:ea typeface="Helvetica Neue"/>
                <a:cs typeface="Helvetica Neue"/>
                <a:sym typeface="Helvetica Neue"/>
              </a:rPr>
              <a:t>How do LLMs work?</a:t>
            </a:r>
            <a:endParaRPr sz="3700"/>
          </a:p>
          <a:p>
            <a:pPr indent="0" lvl="0" marL="0" marR="0" rtl="0" algn="l">
              <a:lnSpc>
                <a:spcPct val="100000"/>
              </a:lnSpc>
              <a:spcBef>
                <a:spcPts val="0"/>
              </a:spcBef>
              <a:spcAft>
                <a:spcPts val="0"/>
              </a:spcAft>
              <a:buClr>
                <a:srgbClr val="000000"/>
              </a:buClr>
              <a:buSzPts val="8000"/>
              <a:buFont typeface="Arial"/>
              <a:buNone/>
            </a:pPr>
            <a:r>
              <a:t/>
            </a:r>
            <a:endParaRPr b="1" sz="8000">
              <a:solidFill>
                <a:srgbClr val="002060"/>
              </a:solidFill>
              <a:latin typeface="Helvetica Neue"/>
              <a:ea typeface="Helvetica Neue"/>
              <a:cs typeface="Helvetica Neue"/>
              <a:sym typeface="Helvetica Neue"/>
            </a:endParaRPr>
          </a:p>
        </p:txBody>
      </p:sp>
      <p:sp>
        <p:nvSpPr>
          <p:cNvPr id="941" name="Google Shape;941;g27fe91ecb18_0_129"/>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42" name="Google Shape;942;g27fe91ecb18_0_129"/>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7fe91ecb18_0_147"/>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Training LLMs</a:t>
            </a:r>
            <a:endParaRPr b="0" i="0" sz="3700" u="none" cap="none" strike="noStrike">
              <a:solidFill>
                <a:srgbClr val="000000"/>
              </a:solidFill>
              <a:latin typeface="Arial"/>
              <a:ea typeface="Arial"/>
              <a:cs typeface="Arial"/>
              <a:sym typeface="Arial"/>
            </a:endParaRPr>
          </a:p>
        </p:txBody>
      </p:sp>
      <p:sp>
        <p:nvSpPr>
          <p:cNvPr id="948" name="Google Shape;948;g27fe91ecb18_0_147"/>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How are LLMs then trained to do this as well as possible?</a:t>
            </a:r>
            <a:endParaRPr b="0" i="0" sz="3700" u="none" cap="none" strike="noStrike">
              <a:solidFill>
                <a:srgbClr val="000000"/>
              </a:solidFill>
              <a:latin typeface="Arial"/>
              <a:ea typeface="Arial"/>
              <a:cs typeface="Arial"/>
              <a:sym typeface="Arial"/>
            </a:endParaRPr>
          </a:p>
        </p:txBody>
      </p:sp>
      <p:sp>
        <p:nvSpPr>
          <p:cNvPr id="949" name="Google Shape;949;g27fe91ecb18_0_147"/>
          <p:cNvSpPr txBox="1"/>
          <p:nvPr/>
        </p:nvSpPr>
        <p:spPr>
          <a:xfrm>
            <a:off x="1194400" y="5134491"/>
            <a:ext cx="21995100" cy="1970100"/>
          </a:xfrm>
          <a:prstGeom prst="rect">
            <a:avLst/>
          </a:prstGeom>
          <a:noFill/>
          <a:ln>
            <a:noFill/>
          </a:ln>
        </p:spPr>
        <p:txBody>
          <a:bodyPr anchorCtr="0" anchor="t" bIns="243800" lIns="243800" spcFirstLastPara="1" rIns="243800" wrap="square" tIns="243800">
            <a:sp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Self-supervised learning.</a:t>
            </a:r>
            <a:endParaRPr b="0" i="0" sz="9600" u="none" cap="none" strike="noStrike">
              <a:solidFill>
                <a:srgbClr val="006C65"/>
              </a:solidFill>
              <a:latin typeface="Helvetica Neue"/>
              <a:ea typeface="Helvetica Neue"/>
              <a:cs typeface="Helvetica Neue"/>
              <a:sym typeface="Helvetica Neue"/>
            </a:endParaRPr>
          </a:p>
        </p:txBody>
      </p:sp>
      <p:sp>
        <p:nvSpPr>
          <p:cNvPr id="950" name="Google Shape;950;g27fe91ecb18_0_14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51" name="Google Shape;951;g27fe91ecb18_0_147"/>
          <p:cNvPicPr preferRelativeResize="0"/>
          <p:nvPr/>
        </p:nvPicPr>
        <p:blipFill rotWithShape="1">
          <a:blip r:embed="rId3">
            <a:alphaModFix/>
          </a:blip>
          <a:srcRect b="0" l="0" r="0" t="0"/>
          <a:stretch/>
        </p:blipFill>
        <p:spPr>
          <a:xfrm>
            <a:off x="22511259" y="251645"/>
            <a:ext cx="1615612" cy="1422051"/>
          </a:xfrm>
          <a:prstGeom prst="rect">
            <a:avLst/>
          </a:prstGeom>
          <a:noFill/>
          <a:ln>
            <a:noFill/>
          </a:ln>
        </p:spPr>
      </p:pic>
      <p:pic>
        <p:nvPicPr>
          <p:cNvPr descr="AI Bridge Banner Image" id="952" name="Google Shape;952;g27fe91ecb18_0_147"/>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27fe91ecb18_0_156"/>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Training LLMs</a:t>
            </a:r>
            <a:endParaRPr b="0" i="0" sz="3700" u="none" cap="none" strike="noStrike">
              <a:solidFill>
                <a:srgbClr val="000000"/>
              </a:solidFill>
              <a:latin typeface="Arial"/>
              <a:ea typeface="Arial"/>
              <a:cs typeface="Arial"/>
              <a:sym typeface="Arial"/>
            </a:endParaRPr>
          </a:p>
        </p:txBody>
      </p:sp>
      <p:sp>
        <p:nvSpPr>
          <p:cNvPr id="958" name="Google Shape;958;g27fe91ecb18_0_156"/>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process behind self-supervised learning</a:t>
            </a:r>
            <a:endParaRPr b="0" i="0" sz="3700" u="none" cap="none" strike="noStrike">
              <a:solidFill>
                <a:srgbClr val="000000"/>
              </a:solidFill>
              <a:latin typeface="Arial"/>
              <a:ea typeface="Arial"/>
              <a:cs typeface="Arial"/>
              <a:sym typeface="Arial"/>
            </a:endParaRPr>
          </a:p>
        </p:txBody>
      </p:sp>
      <p:sp>
        <p:nvSpPr>
          <p:cNvPr id="959" name="Google Shape;959;g27fe91ecb18_0_156"/>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60" name="Google Shape;960;g27fe91ecb18_0_156"/>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
        <p:nvSpPr>
          <p:cNvPr id="961" name="Google Shape;961;g27fe91ecb18_0_156"/>
          <p:cNvSpPr txBox="1"/>
          <p:nvPr/>
        </p:nvSpPr>
        <p:spPr>
          <a:xfrm>
            <a:off x="6763349" y="6031789"/>
            <a:ext cx="108576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how are you today?”</a:t>
            </a:r>
            <a:endParaRPr b="0" i="0" sz="6400" u="none" cap="none" strike="noStrike">
              <a:solidFill>
                <a:srgbClr val="004D8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fe6353a954_0_12"/>
          <p:cNvSpPr txBox="1"/>
          <p:nvPr>
            <p:ph type="title"/>
          </p:nvPr>
        </p:nvSpPr>
        <p:spPr>
          <a:xfrm>
            <a:off x="574877" y="1330214"/>
            <a:ext cx="20726400" cy="2724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8000"/>
              <a:buFont typeface="Calibri"/>
              <a:buNone/>
            </a:pPr>
            <a:r>
              <a:rPr b="1" lang="en-US">
                <a:solidFill>
                  <a:srgbClr val="002060"/>
                </a:solidFill>
                <a:latin typeface="Helvetica Neue"/>
                <a:ea typeface="Helvetica Neue"/>
                <a:cs typeface="Helvetica Neue"/>
                <a:sym typeface="Helvetica Neue"/>
              </a:rPr>
              <a:t>Unsupervised Learning</a:t>
            </a:r>
            <a:endParaRPr b="1">
              <a:solidFill>
                <a:srgbClr val="002060"/>
              </a:solidFill>
              <a:latin typeface="Helvetica Neue"/>
              <a:ea typeface="Helvetica Neue"/>
              <a:cs typeface="Helvetica Neue"/>
              <a:sym typeface="Helvetica Neue"/>
            </a:endParaRPr>
          </a:p>
        </p:txBody>
      </p:sp>
      <p:pic>
        <p:nvPicPr>
          <p:cNvPr id="94" name="Google Shape;94;g2fe6353a954_0_12"/>
          <p:cNvPicPr preferRelativeResize="0"/>
          <p:nvPr/>
        </p:nvPicPr>
        <p:blipFill>
          <a:blip r:embed="rId3">
            <a:alphaModFix/>
          </a:blip>
          <a:stretch>
            <a:fillRect/>
          </a:stretch>
        </p:blipFill>
        <p:spPr>
          <a:xfrm>
            <a:off x="710175" y="4532662"/>
            <a:ext cx="10064226" cy="6700176"/>
          </a:xfrm>
          <a:prstGeom prst="rect">
            <a:avLst/>
          </a:prstGeom>
          <a:noFill/>
          <a:ln>
            <a:noFill/>
          </a:ln>
        </p:spPr>
      </p:pic>
      <p:pic>
        <p:nvPicPr>
          <p:cNvPr id="95" name="Google Shape;95;g2fe6353a954_0_12"/>
          <p:cNvPicPr preferRelativeResize="0"/>
          <p:nvPr/>
        </p:nvPicPr>
        <p:blipFill rotWithShape="1">
          <a:blip r:embed="rId4">
            <a:alphaModFix/>
          </a:blip>
          <a:srcRect b="22878" l="0" r="0" t="24550"/>
          <a:stretch/>
        </p:blipFill>
        <p:spPr>
          <a:xfrm>
            <a:off x="16887100" y="532075"/>
            <a:ext cx="6583775" cy="6147625"/>
          </a:xfrm>
          <a:prstGeom prst="rect">
            <a:avLst/>
          </a:prstGeom>
          <a:noFill/>
          <a:ln>
            <a:noFill/>
          </a:ln>
        </p:spPr>
      </p:pic>
      <p:pic>
        <p:nvPicPr>
          <p:cNvPr id="96" name="Google Shape;96;g2fe6353a954_0_12"/>
          <p:cNvPicPr preferRelativeResize="0"/>
          <p:nvPr/>
        </p:nvPicPr>
        <p:blipFill>
          <a:blip r:embed="rId5">
            <a:alphaModFix/>
          </a:blip>
          <a:stretch>
            <a:fillRect/>
          </a:stretch>
        </p:blipFill>
        <p:spPr>
          <a:xfrm>
            <a:off x="16722412" y="7989775"/>
            <a:ext cx="6913150" cy="5044450"/>
          </a:xfrm>
          <a:prstGeom prst="rect">
            <a:avLst/>
          </a:prstGeom>
          <a:noFill/>
          <a:ln>
            <a:noFill/>
          </a:ln>
        </p:spPr>
      </p:pic>
      <p:cxnSp>
        <p:nvCxnSpPr>
          <p:cNvPr id="97" name="Google Shape;97;g2fe6353a954_0_12"/>
          <p:cNvCxnSpPr/>
          <p:nvPr/>
        </p:nvCxnSpPr>
        <p:spPr>
          <a:xfrm flipH="1" rot="10800000">
            <a:off x="11410275" y="4907175"/>
            <a:ext cx="2424000" cy="1359600"/>
          </a:xfrm>
          <a:prstGeom prst="straightConnector1">
            <a:avLst/>
          </a:prstGeom>
          <a:noFill/>
          <a:ln cap="flat" cmpd="sng" w="38100">
            <a:solidFill>
              <a:srgbClr val="E06666"/>
            </a:solidFill>
            <a:prstDash val="solid"/>
            <a:round/>
            <a:headEnd len="med" w="med" type="none"/>
            <a:tailEnd len="med" w="med" type="triangle"/>
          </a:ln>
        </p:spPr>
      </p:cxnSp>
      <p:cxnSp>
        <p:nvCxnSpPr>
          <p:cNvPr id="98" name="Google Shape;98;g2fe6353a954_0_12"/>
          <p:cNvCxnSpPr/>
          <p:nvPr/>
        </p:nvCxnSpPr>
        <p:spPr>
          <a:xfrm>
            <a:off x="11286775" y="8724900"/>
            <a:ext cx="2488500" cy="1108800"/>
          </a:xfrm>
          <a:prstGeom prst="straightConnector1">
            <a:avLst/>
          </a:prstGeom>
          <a:noFill/>
          <a:ln cap="flat" cmpd="sng" w="28575">
            <a:solidFill>
              <a:srgbClr val="3C78D8"/>
            </a:solidFill>
            <a:prstDash val="solid"/>
            <a:round/>
            <a:headEnd len="med" w="med" type="none"/>
            <a:tailEnd len="med" w="med" type="triangle"/>
          </a:ln>
        </p:spPr>
      </p:cxnSp>
      <p:sp>
        <p:nvSpPr>
          <p:cNvPr id="99" name="Google Shape;99;g2fe6353a954_0_12"/>
          <p:cNvSpPr txBox="1"/>
          <p:nvPr/>
        </p:nvSpPr>
        <p:spPr>
          <a:xfrm>
            <a:off x="14470150" y="4315800"/>
            <a:ext cx="3034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E06666"/>
                </a:solidFill>
                <a:latin typeface="Calibri"/>
                <a:ea typeface="Calibri"/>
                <a:cs typeface="Calibri"/>
                <a:sym typeface="Calibri"/>
              </a:rPr>
              <a:t>group 1?</a:t>
            </a:r>
            <a:endParaRPr sz="3900">
              <a:solidFill>
                <a:srgbClr val="E06666"/>
              </a:solidFill>
              <a:latin typeface="Calibri"/>
              <a:ea typeface="Calibri"/>
              <a:cs typeface="Calibri"/>
              <a:sym typeface="Calibri"/>
            </a:endParaRPr>
          </a:p>
        </p:txBody>
      </p:sp>
      <p:sp>
        <p:nvSpPr>
          <p:cNvPr id="100" name="Google Shape;100;g2fe6353a954_0_12"/>
          <p:cNvSpPr txBox="1"/>
          <p:nvPr/>
        </p:nvSpPr>
        <p:spPr>
          <a:xfrm>
            <a:off x="13963500" y="9355500"/>
            <a:ext cx="3034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3C78D8"/>
                </a:solidFill>
                <a:latin typeface="Calibri"/>
                <a:ea typeface="Calibri"/>
                <a:cs typeface="Calibri"/>
                <a:sym typeface="Calibri"/>
              </a:rPr>
              <a:t>group 2?</a:t>
            </a:r>
            <a:endParaRPr sz="3900">
              <a:solidFill>
                <a:srgbClr val="3C78D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27fe91ecb18_0_164"/>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Training LLMs</a:t>
            </a:r>
            <a:endParaRPr b="0" i="0" sz="3700" u="none" cap="none" strike="noStrike">
              <a:solidFill>
                <a:srgbClr val="000000"/>
              </a:solidFill>
              <a:latin typeface="Arial"/>
              <a:ea typeface="Arial"/>
              <a:cs typeface="Arial"/>
              <a:sym typeface="Arial"/>
            </a:endParaRPr>
          </a:p>
        </p:txBody>
      </p:sp>
      <p:sp>
        <p:nvSpPr>
          <p:cNvPr id="967" name="Google Shape;967;g27fe91ecb18_0_164"/>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process behind self-supervised learning</a:t>
            </a:r>
            <a:endParaRPr b="0" i="0" sz="3700" u="none" cap="none" strike="noStrike">
              <a:solidFill>
                <a:srgbClr val="000000"/>
              </a:solidFill>
              <a:latin typeface="Arial"/>
              <a:ea typeface="Arial"/>
              <a:cs typeface="Arial"/>
              <a:sym typeface="Arial"/>
            </a:endParaRPr>
          </a:p>
        </p:txBody>
      </p:sp>
      <p:sp>
        <p:nvSpPr>
          <p:cNvPr id="968" name="Google Shape;968;g27fe91ecb18_0_164"/>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69" name="Google Shape;969;g27fe91ecb18_0_164"/>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
        <p:nvSpPr>
          <p:cNvPr id="970" name="Google Shape;970;g27fe91ecb18_0_164"/>
          <p:cNvSpPr txBox="1"/>
          <p:nvPr/>
        </p:nvSpPr>
        <p:spPr>
          <a:xfrm>
            <a:off x="4058157" y="6031789"/>
            <a:ext cx="162681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Hi    |    how    |    are    |    you    |    today</a:t>
            </a:r>
            <a:endParaRPr b="0" i="0" sz="6400" u="none" cap="none" strike="noStrike">
              <a:solidFill>
                <a:srgbClr val="004D8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27fe91ecb18_0_172"/>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Training LLMs</a:t>
            </a:r>
            <a:endParaRPr b="0" i="0" sz="3700" u="none" cap="none" strike="noStrike">
              <a:solidFill>
                <a:srgbClr val="000000"/>
              </a:solidFill>
              <a:latin typeface="Arial"/>
              <a:ea typeface="Arial"/>
              <a:cs typeface="Arial"/>
              <a:sym typeface="Arial"/>
            </a:endParaRPr>
          </a:p>
        </p:txBody>
      </p:sp>
      <p:sp>
        <p:nvSpPr>
          <p:cNvPr id="976" name="Google Shape;976;g27fe91ecb18_0_172"/>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process behind self-supervised learning</a:t>
            </a:r>
            <a:endParaRPr b="0" i="0" sz="3700" u="none" cap="none" strike="noStrike">
              <a:solidFill>
                <a:srgbClr val="000000"/>
              </a:solidFill>
              <a:latin typeface="Arial"/>
              <a:ea typeface="Arial"/>
              <a:cs typeface="Arial"/>
              <a:sym typeface="Arial"/>
            </a:endParaRPr>
          </a:p>
        </p:txBody>
      </p:sp>
      <p:sp>
        <p:nvSpPr>
          <p:cNvPr id="977" name="Google Shape;977;g27fe91ecb18_0_172"/>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78" name="Google Shape;978;g27fe91ecb18_0_172"/>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
        <p:nvSpPr>
          <p:cNvPr id="979" name="Google Shape;979;g27fe91ecb18_0_172"/>
          <p:cNvSpPr txBox="1"/>
          <p:nvPr/>
        </p:nvSpPr>
        <p:spPr>
          <a:xfrm>
            <a:off x="3022784" y="6031789"/>
            <a:ext cx="183384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xxxxx    |    how    |    are    |    xxxxx    |    today</a:t>
            </a:r>
            <a:endParaRPr b="0" i="0" sz="6400" u="none" cap="none" strike="noStrike">
              <a:solidFill>
                <a:srgbClr val="004D8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7fe91ecb18_0_180"/>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Training LLMs</a:t>
            </a:r>
            <a:endParaRPr b="0" i="0" sz="3700" u="none" cap="none" strike="noStrike">
              <a:solidFill>
                <a:srgbClr val="000000"/>
              </a:solidFill>
              <a:latin typeface="Arial"/>
              <a:ea typeface="Arial"/>
              <a:cs typeface="Arial"/>
              <a:sym typeface="Arial"/>
            </a:endParaRPr>
          </a:p>
        </p:txBody>
      </p:sp>
      <p:sp>
        <p:nvSpPr>
          <p:cNvPr id="985" name="Google Shape;985;g27fe91ecb18_0_180"/>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process behind self-supervised learning</a:t>
            </a:r>
            <a:endParaRPr b="0" i="0" sz="3700" u="none" cap="none" strike="noStrike">
              <a:solidFill>
                <a:srgbClr val="000000"/>
              </a:solidFill>
              <a:latin typeface="Arial"/>
              <a:ea typeface="Arial"/>
              <a:cs typeface="Arial"/>
              <a:sym typeface="Arial"/>
            </a:endParaRPr>
          </a:p>
        </p:txBody>
      </p:sp>
      <p:sp>
        <p:nvSpPr>
          <p:cNvPr id="986" name="Google Shape;986;g27fe91ecb18_0_180"/>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87" name="Google Shape;987;g27fe91ecb18_0_180"/>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
        <p:nvSpPr>
          <p:cNvPr id="988" name="Google Shape;988;g27fe91ecb18_0_180"/>
          <p:cNvSpPr txBox="1"/>
          <p:nvPr/>
        </p:nvSpPr>
        <p:spPr>
          <a:xfrm>
            <a:off x="3022784" y="6031789"/>
            <a:ext cx="183384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xxxxx    |    how    |    are    |    xxxxx    |    today</a:t>
            </a:r>
            <a:endParaRPr b="0" i="0" sz="6400" u="none" cap="none" strike="noStrike">
              <a:solidFill>
                <a:srgbClr val="004D80"/>
              </a:solidFill>
              <a:latin typeface="Arial"/>
              <a:ea typeface="Arial"/>
              <a:cs typeface="Arial"/>
              <a:sym typeface="Arial"/>
            </a:endParaRPr>
          </a:p>
        </p:txBody>
      </p:sp>
      <p:sp>
        <p:nvSpPr>
          <p:cNvPr id="989" name="Google Shape;989;g27fe91ecb18_0_180"/>
          <p:cNvSpPr txBox="1"/>
          <p:nvPr/>
        </p:nvSpPr>
        <p:spPr>
          <a:xfrm>
            <a:off x="1194400" y="8337301"/>
            <a:ext cx="21995100" cy="3447900"/>
          </a:xfrm>
          <a:prstGeom prst="rect">
            <a:avLst/>
          </a:prstGeom>
          <a:noFill/>
          <a:ln>
            <a:noFill/>
          </a:ln>
        </p:spPr>
        <p:txBody>
          <a:bodyPr anchorCtr="0" anchor="t" bIns="243800" lIns="243800" spcFirstLastPara="1" rIns="243800" wrap="square" tIns="243800">
            <a:sp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Task: predict the missing words as best as possible.</a:t>
            </a:r>
            <a:endParaRPr b="0" i="0" sz="9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27fe91ecb18_0_196"/>
          <p:cNvSpPr txBox="1"/>
          <p:nvPr/>
        </p:nvSpPr>
        <p:spPr>
          <a:xfrm>
            <a:off x="1194400" y="5134491"/>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lang="en-US" sz="9600">
                <a:solidFill>
                  <a:srgbClr val="006C65"/>
                </a:solidFill>
                <a:latin typeface="Helvetica Neue"/>
                <a:ea typeface="Helvetica Neue"/>
                <a:cs typeface="Helvetica Neue"/>
                <a:sym typeface="Helvetica Neue"/>
              </a:rPr>
              <a:t>Is this enough</a:t>
            </a:r>
            <a:r>
              <a:rPr b="0" i="0" lang="en-US" sz="9600" u="none" cap="none" strike="noStrike">
                <a:solidFill>
                  <a:srgbClr val="006C65"/>
                </a:solidFill>
                <a:latin typeface="Helvetica Neue"/>
                <a:ea typeface="Helvetica Neue"/>
                <a:cs typeface="Helvetica Neue"/>
                <a:sym typeface="Helvetica Neue"/>
              </a:rPr>
              <a:t>?</a:t>
            </a:r>
            <a:endParaRPr b="0" i="0" sz="9600" u="none" cap="none" strike="noStrike">
              <a:solidFill>
                <a:srgbClr val="006C65"/>
              </a:solidFill>
              <a:latin typeface="Helvetica Neue"/>
              <a:ea typeface="Helvetica Neue"/>
              <a:cs typeface="Helvetica Neue"/>
              <a:sym typeface="Helvetica Neue"/>
            </a:endParaRPr>
          </a:p>
        </p:txBody>
      </p:sp>
      <p:sp>
        <p:nvSpPr>
          <p:cNvPr id="995" name="Google Shape;995;g27fe91ecb18_0_196"/>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996" name="Google Shape;996;g27fe91ecb18_0_196"/>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27fe91ecb18_0_209"/>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Fine-tuning</a:t>
            </a:r>
            <a:endParaRPr b="0" i="0" sz="3700" u="none" cap="none" strike="noStrike">
              <a:solidFill>
                <a:srgbClr val="000000"/>
              </a:solidFill>
              <a:latin typeface="Arial"/>
              <a:ea typeface="Arial"/>
              <a:cs typeface="Arial"/>
              <a:sym typeface="Arial"/>
            </a:endParaRPr>
          </a:p>
        </p:txBody>
      </p:sp>
      <p:sp>
        <p:nvSpPr>
          <p:cNvPr id="1002" name="Google Shape;1002;g27fe91ecb18_0_209"/>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1" i="0" lang="en-US" sz="6400" u="none" cap="none" strike="noStrike">
                <a:solidFill>
                  <a:schemeClr val="dk1"/>
                </a:solidFill>
                <a:latin typeface="Arial"/>
                <a:ea typeface="Arial"/>
                <a:cs typeface="Arial"/>
                <a:sym typeface="Arial"/>
              </a:rPr>
              <a:t>Reinforcement-learning via human feedback (RLHF)</a:t>
            </a:r>
            <a:endParaRPr b="0" i="0" sz="3700" u="none" cap="none" strike="noStrike">
              <a:solidFill>
                <a:srgbClr val="000000"/>
              </a:solidFill>
              <a:latin typeface="Arial"/>
              <a:ea typeface="Arial"/>
              <a:cs typeface="Arial"/>
              <a:sym typeface="Arial"/>
            </a:endParaRPr>
          </a:p>
        </p:txBody>
      </p:sp>
      <p:pic>
        <p:nvPicPr>
          <p:cNvPr id="1003" name="Google Shape;1003;g27fe91ecb18_0_209"/>
          <p:cNvPicPr preferRelativeResize="0"/>
          <p:nvPr/>
        </p:nvPicPr>
        <p:blipFill rotWithShape="1">
          <a:blip r:embed="rId3">
            <a:alphaModFix/>
          </a:blip>
          <a:srcRect b="0" l="0" r="0" t="0"/>
          <a:stretch/>
        </p:blipFill>
        <p:spPr>
          <a:xfrm>
            <a:off x="5112531" y="3753683"/>
            <a:ext cx="14158940" cy="8515863"/>
          </a:xfrm>
          <a:prstGeom prst="rect">
            <a:avLst/>
          </a:prstGeom>
          <a:noFill/>
          <a:ln>
            <a:noFill/>
          </a:ln>
        </p:spPr>
      </p:pic>
      <p:sp>
        <p:nvSpPr>
          <p:cNvPr id="1004" name="Google Shape;1004;g27fe91ecb18_0_209"/>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05" name="Google Shape;1005;g27fe91ecb18_0_209"/>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7fe91ecb18_0_217"/>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Fine-tuning</a:t>
            </a:r>
            <a:endParaRPr b="0" i="0" sz="3700" u="none" cap="none" strike="noStrike">
              <a:solidFill>
                <a:srgbClr val="000000"/>
              </a:solidFill>
              <a:latin typeface="Arial"/>
              <a:ea typeface="Arial"/>
              <a:cs typeface="Arial"/>
              <a:sym typeface="Arial"/>
            </a:endParaRPr>
          </a:p>
        </p:txBody>
      </p:sp>
      <p:sp>
        <p:nvSpPr>
          <p:cNvPr id="1011" name="Google Shape;1011;g27fe91ecb18_0_217"/>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Step 1 – collect human feedback</a:t>
            </a:r>
            <a:endParaRPr b="0" i="0" sz="3700" u="none" cap="none" strike="noStrike">
              <a:solidFill>
                <a:srgbClr val="000000"/>
              </a:solidFill>
              <a:latin typeface="Arial"/>
              <a:ea typeface="Arial"/>
              <a:cs typeface="Arial"/>
              <a:sym typeface="Arial"/>
            </a:endParaRPr>
          </a:p>
        </p:txBody>
      </p:sp>
      <p:pic>
        <p:nvPicPr>
          <p:cNvPr id="1012" name="Google Shape;1012;g27fe91ecb18_0_217"/>
          <p:cNvPicPr preferRelativeResize="0"/>
          <p:nvPr/>
        </p:nvPicPr>
        <p:blipFill rotWithShape="1">
          <a:blip r:embed="rId3">
            <a:alphaModFix/>
          </a:blip>
          <a:srcRect b="0" l="0" r="0" t="0"/>
          <a:stretch/>
        </p:blipFill>
        <p:spPr>
          <a:xfrm>
            <a:off x="6022507" y="4886299"/>
            <a:ext cx="12346696" cy="7425897"/>
          </a:xfrm>
          <a:prstGeom prst="rect">
            <a:avLst/>
          </a:prstGeom>
          <a:noFill/>
          <a:ln>
            <a:noFill/>
          </a:ln>
        </p:spPr>
      </p:pic>
      <p:sp>
        <p:nvSpPr>
          <p:cNvPr id="1013" name="Google Shape;1013;g27fe91ecb18_0_217"/>
          <p:cNvSpPr/>
          <p:nvPr/>
        </p:nvSpPr>
        <p:spPr>
          <a:xfrm>
            <a:off x="6014795" y="4978189"/>
            <a:ext cx="3957600" cy="72423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014" name="Google Shape;1014;g27fe91ecb18_0_21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15" name="Google Shape;1015;g27fe91ecb18_0_217"/>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27fe91ecb18_0_226"/>
          <p:cNvSpPr/>
          <p:nvPr/>
        </p:nvSpPr>
        <p:spPr>
          <a:xfrm>
            <a:off x="2566844" y="7139950"/>
            <a:ext cx="6118200" cy="1851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lang="en-US" sz="6400">
                <a:latin typeface="Helvetica Neue"/>
                <a:ea typeface="Helvetica Neue"/>
                <a:cs typeface="Helvetica Neue"/>
                <a:sym typeface="Helvetica Neue"/>
              </a:rPr>
              <a:t>Basic Model</a:t>
            </a:r>
            <a:endParaRPr b="1" i="0" sz="6400" u="none" cap="none" strike="noStrike">
              <a:solidFill>
                <a:srgbClr val="000000"/>
              </a:solidFill>
              <a:latin typeface="Arial"/>
              <a:ea typeface="Arial"/>
              <a:cs typeface="Arial"/>
              <a:sym typeface="Arial"/>
            </a:endParaRPr>
          </a:p>
        </p:txBody>
      </p:sp>
      <p:pic>
        <p:nvPicPr>
          <p:cNvPr descr="Line Line" id="1021" name="Google Shape;1021;g27fe91ecb18_0_226"/>
          <p:cNvPicPr preferRelativeResize="0"/>
          <p:nvPr/>
        </p:nvPicPr>
        <p:blipFill rotWithShape="1">
          <a:blip r:embed="rId3">
            <a:alphaModFix/>
          </a:blip>
          <a:srcRect b="0" l="0" r="0" t="0"/>
          <a:stretch/>
        </p:blipFill>
        <p:spPr>
          <a:xfrm>
            <a:off x="9362165" y="6093601"/>
            <a:ext cx="1263768" cy="454875"/>
          </a:xfrm>
          <a:prstGeom prst="rect">
            <a:avLst/>
          </a:prstGeom>
          <a:noFill/>
          <a:ln>
            <a:noFill/>
          </a:ln>
        </p:spPr>
      </p:pic>
      <p:sp>
        <p:nvSpPr>
          <p:cNvPr id="1022" name="Google Shape;1022;g27fe91ecb18_0_226"/>
          <p:cNvSpPr txBox="1"/>
          <p:nvPr/>
        </p:nvSpPr>
        <p:spPr>
          <a:xfrm>
            <a:off x="10425837" y="5256691"/>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“The highest mountain is Himalayas.”</a:t>
            </a:r>
            <a:endParaRPr b="0" i="0" sz="6400" u="none" cap="none" strike="noStrike">
              <a:solidFill>
                <a:srgbClr val="004D80"/>
              </a:solidFill>
              <a:latin typeface="Arial"/>
              <a:ea typeface="Arial"/>
              <a:cs typeface="Arial"/>
              <a:sym typeface="Arial"/>
            </a:endParaRPr>
          </a:p>
        </p:txBody>
      </p:sp>
      <p:pic>
        <p:nvPicPr>
          <p:cNvPr descr="Line Line" id="1023" name="Google Shape;1023;g27fe91ecb18_0_226"/>
          <p:cNvPicPr preferRelativeResize="0"/>
          <p:nvPr/>
        </p:nvPicPr>
        <p:blipFill rotWithShape="1">
          <a:blip r:embed="rId3">
            <a:alphaModFix/>
          </a:blip>
          <a:srcRect b="0" l="0" r="0" t="0"/>
          <a:stretch/>
        </p:blipFill>
        <p:spPr>
          <a:xfrm>
            <a:off x="9362165" y="8536382"/>
            <a:ext cx="1263768" cy="454875"/>
          </a:xfrm>
          <a:prstGeom prst="rect">
            <a:avLst/>
          </a:prstGeom>
          <a:noFill/>
          <a:ln>
            <a:noFill/>
          </a:ln>
        </p:spPr>
      </p:pic>
      <p:sp>
        <p:nvSpPr>
          <p:cNvPr id="1024" name="Google Shape;1024;g27fe91ecb18_0_226"/>
          <p:cNvSpPr txBox="1"/>
          <p:nvPr/>
        </p:nvSpPr>
        <p:spPr>
          <a:xfrm>
            <a:off x="10425837" y="8034165"/>
            <a:ext cx="108576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“A. Himalayas; B. K2; C. .” </a:t>
            </a:r>
            <a:endParaRPr b="0" i="0" sz="6400" u="none" cap="none" strike="noStrike">
              <a:solidFill>
                <a:srgbClr val="004D80"/>
              </a:solidFill>
              <a:latin typeface="Arial"/>
              <a:ea typeface="Arial"/>
              <a:cs typeface="Arial"/>
              <a:sym typeface="Arial"/>
            </a:endParaRPr>
          </a:p>
        </p:txBody>
      </p:sp>
      <p:sp>
        <p:nvSpPr>
          <p:cNvPr id="1025" name="Google Shape;1025;g27fe91ecb18_0_226"/>
          <p:cNvSpPr txBox="1"/>
          <p:nvPr/>
        </p:nvSpPr>
        <p:spPr>
          <a:xfrm>
            <a:off x="197150" y="3238466"/>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“What is the highest mountain?”</a:t>
            </a:r>
            <a:endParaRPr b="0" i="0" sz="6400" u="none" cap="none" strike="noStrike">
              <a:solidFill>
                <a:srgbClr val="004D80"/>
              </a:solidFill>
              <a:latin typeface="Arial"/>
              <a:ea typeface="Arial"/>
              <a:cs typeface="Arial"/>
              <a:sym typeface="Arial"/>
            </a:endParaRPr>
          </a:p>
        </p:txBody>
      </p:sp>
      <p:sp>
        <p:nvSpPr>
          <p:cNvPr id="1026" name="Google Shape;1026;g27fe91ecb18_0_226"/>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27" name="Google Shape;1027;g27fe91ecb18_0_226"/>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
        <p:nvSpPr>
          <p:cNvPr id="1028" name="Google Shape;1028;g27fe91ecb18_0_226"/>
          <p:cNvSpPr txBox="1"/>
          <p:nvPr/>
        </p:nvSpPr>
        <p:spPr>
          <a:xfrm>
            <a:off x="10425837" y="9633040"/>
            <a:ext cx="108576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lang="en-US" sz="6400">
                <a:solidFill>
                  <a:srgbClr val="004D80"/>
                </a:solidFill>
                <a:latin typeface="Helvetica Neue"/>
                <a:ea typeface="Helvetica Neue"/>
                <a:cs typeface="Helvetica Neue"/>
                <a:sym typeface="Helvetica Neue"/>
              </a:rPr>
              <a:t>“Do you know?”</a:t>
            </a:r>
            <a:endParaRPr b="0" i="0" sz="6400" u="none" cap="none" strike="noStrike">
              <a:solidFill>
                <a:srgbClr val="004D80"/>
              </a:solidFill>
              <a:latin typeface="Arial"/>
              <a:ea typeface="Arial"/>
              <a:cs typeface="Arial"/>
              <a:sym typeface="Arial"/>
            </a:endParaRPr>
          </a:p>
        </p:txBody>
      </p:sp>
      <p:pic>
        <p:nvPicPr>
          <p:cNvPr descr="Line Line" id="1029" name="Google Shape;1029;g27fe91ecb18_0_226"/>
          <p:cNvPicPr preferRelativeResize="0"/>
          <p:nvPr/>
        </p:nvPicPr>
        <p:blipFill rotWithShape="1">
          <a:blip r:embed="rId3">
            <a:alphaModFix/>
          </a:blip>
          <a:srcRect b="0" l="0" r="0" t="0"/>
          <a:stretch/>
        </p:blipFill>
        <p:spPr>
          <a:xfrm>
            <a:off x="9362165" y="10035019"/>
            <a:ext cx="1263768" cy="454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g3065e19e9e3_0_0"/>
          <p:cNvSpPr/>
          <p:nvPr/>
        </p:nvSpPr>
        <p:spPr>
          <a:xfrm>
            <a:off x="2566844" y="7139950"/>
            <a:ext cx="6118200" cy="1851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lang="en-US" sz="6400">
                <a:latin typeface="Helvetica Neue"/>
                <a:ea typeface="Helvetica Neue"/>
                <a:cs typeface="Helvetica Neue"/>
                <a:sym typeface="Helvetica Neue"/>
              </a:rPr>
              <a:t>Basic Model</a:t>
            </a:r>
            <a:endParaRPr b="1" i="0" sz="6400" u="none" cap="none" strike="noStrike">
              <a:solidFill>
                <a:srgbClr val="000000"/>
              </a:solidFill>
              <a:latin typeface="Arial"/>
              <a:ea typeface="Arial"/>
              <a:cs typeface="Arial"/>
              <a:sym typeface="Arial"/>
            </a:endParaRPr>
          </a:p>
        </p:txBody>
      </p:sp>
      <p:pic>
        <p:nvPicPr>
          <p:cNvPr descr="Line Line" id="1035" name="Google Shape;1035;g3065e19e9e3_0_0"/>
          <p:cNvPicPr preferRelativeResize="0"/>
          <p:nvPr/>
        </p:nvPicPr>
        <p:blipFill rotWithShape="1">
          <a:blip r:embed="rId3">
            <a:alphaModFix/>
          </a:blip>
          <a:srcRect b="0" l="0" r="0" t="0"/>
          <a:stretch/>
        </p:blipFill>
        <p:spPr>
          <a:xfrm>
            <a:off x="9362165" y="6093601"/>
            <a:ext cx="1263768" cy="454875"/>
          </a:xfrm>
          <a:prstGeom prst="rect">
            <a:avLst/>
          </a:prstGeom>
          <a:noFill/>
          <a:ln>
            <a:noFill/>
          </a:ln>
        </p:spPr>
      </p:pic>
      <p:sp>
        <p:nvSpPr>
          <p:cNvPr id="1036" name="Google Shape;1036;g3065e19e9e3_0_0"/>
          <p:cNvSpPr txBox="1"/>
          <p:nvPr/>
        </p:nvSpPr>
        <p:spPr>
          <a:xfrm>
            <a:off x="10425837" y="5256691"/>
            <a:ext cx="10857600" cy="2637900"/>
          </a:xfrm>
          <a:prstGeom prst="rect">
            <a:avLst/>
          </a:prstGeom>
          <a:noFill/>
          <a:ln cap="flat" cmpd="sng" w="114300">
            <a:solidFill>
              <a:srgbClr val="FE958C"/>
            </a:solidFill>
            <a:prstDash val="solid"/>
            <a:round/>
            <a:headEnd len="sm" w="sm" type="none"/>
            <a:tailEnd len="sm" w="sm" type="none"/>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“The highest mountain is Himalayas.”</a:t>
            </a:r>
            <a:endParaRPr b="0" i="0" sz="6400" u="none" cap="none" strike="noStrike">
              <a:solidFill>
                <a:srgbClr val="004D80"/>
              </a:solidFill>
              <a:latin typeface="Arial"/>
              <a:ea typeface="Arial"/>
              <a:cs typeface="Arial"/>
              <a:sym typeface="Arial"/>
            </a:endParaRPr>
          </a:p>
        </p:txBody>
      </p:sp>
      <p:pic>
        <p:nvPicPr>
          <p:cNvPr descr="Line Line" id="1037" name="Google Shape;1037;g3065e19e9e3_0_0"/>
          <p:cNvPicPr preferRelativeResize="0"/>
          <p:nvPr/>
        </p:nvPicPr>
        <p:blipFill rotWithShape="1">
          <a:blip r:embed="rId3">
            <a:alphaModFix/>
          </a:blip>
          <a:srcRect b="0" l="0" r="0" t="0"/>
          <a:stretch/>
        </p:blipFill>
        <p:spPr>
          <a:xfrm>
            <a:off x="9362165" y="8536382"/>
            <a:ext cx="1263768" cy="454875"/>
          </a:xfrm>
          <a:prstGeom prst="rect">
            <a:avLst/>
          </a:prstGeom>
          <a:noFill/>
          <a:ln>
            <a:noFill/>
          </a:ln>
        </p:spPr>
      </p:pic>
      <p:sp>
        <p:nvSpPr>
          <p:cNvPr id="1038" name="Google Shape;1038;g3065e19e9e3_0_0"/>
          <p:cNvSpPr txBox="1"/>
          <p:nvPr/>
        </p:nvSpPr>
        <p:spPr>
          <a:xfrm>
            <a:off x="10425837" y="8034165"/>
            <a:ext cx="108576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“A. Himalayas; B. K2; C. .” </a:t>
            </a:r>
            <a:endParaRPr b="0" i="0" sz="6400" u="none" cap="none" strike="noStrike">
              <a:solidFill>
                <a:srgbClr val="004D80"/>
              </a:solidFill>
              <a:latin typeface="Arial"/>
              <a:ea typeface="Arial"/>
              <a:cs typeface="Arial"/>
              <a:sym typeface="Arial"/>
            </a:endParaRPr>
          </a:p>
        </p:txBody>
      </p:sp>
      <p:sp>
        <p:nvSpPr>
          <p:cNvPr id="1039" name="Google Shape;1039;g3065e19e9e3_0_0"/>
          <p:cNvSpPr txBox="1"/>
          <p:nvPr/>
        </p:nvSpPr>
        <p:spPr>
          <a:xfrm>
            <a:off x="197150" y="3238466"/>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“What is the highest mountain?”</a:t>
            </a:r>
            <a:endParaRPr b="0" i="0" sz="6400" u="none" cap="none" strike="noStrike">
              <a:solidFill>
                <a:srgbClr val="004D80"/>
              </a:solidFill>
              <a:latin typeface="Arial"/>
              <a:ea typeface="Arial"/>
              <a:cs typeface="Arial"/>
              <a:sym typeface="Arial"/>
            </a:endParaRPr>
          </a:p>
        </p:txBody>
      </p:sp>
      <p:sp>
        <p:nvSpPr>
          <p:cNvPr id="1040" name="Google Shape;1040;g3065e19e9e3_0_0"/>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41" name="Google Shape;1041;g3065e19e9e3_0_0"/>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
        <p:nvSpPr>
          <p:cNvPr id="1042" name="Google Shape;1042;g3065e19e9e3_0_0"/>
          <p:cNvSpPr txBox="1"/>
          <p:nvPr/>
        </p:nvSpPr>
        <p:spPr>
          <a:xfrm>
            <a:off x="10425837" y="9633040"/>
            <a:ext cx="10857600" cy="12588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lang="en-US" sz="6400">
                <a:solidFill>
                  <a:srgbClr val="004D80"/>
                </a:solidFill>
                <a:latin typeface="Helvetica Neue"/>
                <a:ea typeface="Helvetica Neue"/>
                <a:cs typeface="Helvetica Neue"/>
                <a:sym typeface="Helvetica Neue"/>
              </a:rPr>
              <a:t>“Do you know?”</a:t>
            </a:r>
            <a:endParaRPr b="0" i="0" sz="6400" u="none" cap="none" strike="noStrike">
              <a:solidFill>
                <a:srgbClr val="004D80"/>
              </a:solidFill>
              <a:latin typeface="Arial"/>
              <a:ea typeface="Arial"/>
              <a:cs typeface="Arial"/>
              <a:sym typeface="Arial"/>
            </a:endParaRPr>
          </a:p>
        </p:txBody>
      </p:sp>
      <p:pic>
        <p:nvPicPr>
          <p:cNvPr descr="Line Line" id="1043" name="Google Shape;1043;g3065e19e9e3_0_0"/>
          <p:cNvPicPr preferRelativeResize="0"/>
          <p:nvPr/>
        </p:nvPicPr>
        <p:blipFill rotWithShape="1">
          <a:blip r:embed="rId3">
            <a:alphaModFix/>
          </a:blip>
          <a:srcRect b="0" l="0" r="0" t="0"/>
          <a:stretch/>
        </p:blipFill>
        <p:spPr>
          <a:xfrm>
            <a:off x="9362165" y="10035019"/>
            <a:ext cx="1263768" cy="454875"/>
          </a:xfrm>
          <a:prstGeom prst="rect">
            <a:avLst/>
          </a:prstGeom>
          <a:noFill/>
          <a:ln>
            <a:noFill/>
          </a:ln>
        </p:spPr>
      </p:pic>
      <p:pic>
        <p:nvPicPr>
          <p:cNvPr id="1044" name="Google Shape;1044;g3065e19e9e3_0_0"/>
          <p:cNvPicPr preferRelativeResize="0"/>
          <p:nvPr/>
        </p:nvPicPr>
        <p:blipFill rotWithShape="1">
          <a:blip r:embed="rId5">
            <a:alphaModFix/>
          </a:blip>
          <a:srcRect b="0" l="0" r="0" t="0"/>
          <a:stretch/>
        </p:blipFill>
        <p:spPr>
          <a:xfrm>
            <a:off x="13580322" y="4189904"/>
            <a:ext cx="1049867" cy="914400"/>
          </a:xfrm>
          <a:prstGeom prst="rect">
            <a:avLst/>
          </a:prstGeom>
          <a:noFill/>
          <a:ln>
            <a:noFill/>
          </a:ln>
        </p:spPr>
      </p:pic>
      <p:sp>
        <p:nvSpPr>
          <p:cNvPr id="1045" name="Google Shape;1045;g3065e19e9e3_0_0"/>
          <p:cNvSpPr txBox="1"/>
          <p:nvPr/>
        </p:nvSpPr>
        <p:spPr>
          <a:xfrm>
            <a:off x="14756431" y="4399378"/>
            <a:ext cx="3809700" cy="815700"/>
          </a:xfrm>
          <a:prstGeom prst="rect">
            <a:avLst/>
          </a:prstGeom>
          <a:noFill/>
          <a:ln>
            <a:noFill/>
          </a:ln>
        </p:spPr>
        <p:txBody>
          <a:bodyPr anchorCtr="0" anchor="t" bIns="121875" lIns="243800" spcFirstLastPara="1" rIns="243800" wrap="square" tIns="121875">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Arial"/>
                <a:ea typeface="Arial"/>
                <a:cs typeface="Arial"/>
                <a:sym typeface="Arial"/>
              </a:rPr>
              <a:t>Human labeling</a:t>
            </a:r>
            <a:endParaRPr b="0" i="0" sz="37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g27fe91ecb18_0_250"/>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Fine-tuning</a:t>
            </a:r>
            <a:endParaRPr b="0" i="0" sz="3700" u="none" cap="none" strike="noStrike">
              <a:solidFill>
                <a:srgbClr val="000000"/>
              </a:solidFill>
              <a:latin typeface="Arial"/>
              <a:ea typeface="Arial"/>
              <a:cs typeface="Arial"/>
              <a:sym typeface="Arial"/>
            </a:endParaRPr>
          </a:p>
        </p:txBody>
      </p:sp>
      <p:sp>
        <p:nvSpPr>
          <p:cNvPr id="1051" name="Google Shape;1051;g27fe91ecb18_0_250"/>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This data is used to train a </a:t>
            </a:r>
            <a:r>
              <a:rPr b="1" i="0" lang="en-US" sz="6400" u="none" cap="none" strike="noStrike">
                <a:solidFill>
                  <a:schemeClr val="dk1"/>
                </a:solidFill>
                <a:latin typeface="Arial"/>
                <a:ea typeface="Arial"/>
                <a:cs typeface="Arial"/>
                <a:sym typeface="Arial"/>
              </a:rPr>
              <a:t>reward model</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pic>
        <p:nvPicPr>
          <p:cNvPr id="1052" name="Google Shape;1052;g27fe91ecb18_0_250"/>
          <p:cNvPicPr preferRelativeResize="0"/>
          <p:nvPr/>
        </p:nvPicPr>
        <p:blipFill rotWithShape="1">
          <a:blip r:embed="rId3">
            <a:alphaModFix/>
          </a:blip>
          <a:srcRect b="0" l="0" r="0" t="0"/>
          <a:stretch/>
        </p:blipFill>
        <p:spPr>
          <a:xfrm>
            <a:off x="6022507" y="4886299"/>
            <a:ext cx="12346696" cy="7425897"/>
          </a:xfrm>
          <a:prstGeom prst="rect">
            <a:avLst/>
          </a:prstGeom>
          <a:noFill/>
          <a:ln>
            <a:noFill/>
          </a:ln>
        </p:spPr>
      </p:pic>
      <p:sp>
        <p:nvSpPr>
          <p:cNvPr id="1053" name="Google Shape;1053;g27fe91ecb18_0_250"/>
          <p:cNvSpPr/>
          <p:nvPr/>
        </p:nvSpPr>
        <p:spPr>
          <a:xfrm>
            <a:off x="9960261" y="4978189"/>
            <a:ext cx="3957600" cy="72423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054" name="Google Shape;1054;g27fe91ecb18_0_250"/>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55" name="Google Shape;1055;g27fe91ecb18_0_250"/>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g27fe91ecb18_0_259"/>
          <p:cNvPicPr preferRelativeResize="0"/>
          <p:nvPr/>
        </p:nvPicPr>
        <p:blipFill rotWithShape="1">
          <a:blip r:embed="rId3">
            <a:alphaModFix/>
          </a:blip>
          <a:srcRect b="0" l="0" r="0" t="0"/>
          <a:stretch/>
        </p:blipFill>
        <p:spPr>
          <a:xfrm>
            <a:off x="9724895" y="5021384"/>
            <a:ext cx="8500533" cy="4301066"/>
          </a:xfrm>
          <a:prstGeom prst="rect">
            <a:avLst/>
          </a:prstGeom>
          <a:noFill/>
          <a:ln>
            <a:noFill/>
          </a:ln>
        </p:spPr>
      </p:pic>
      <p:sp>
        <p:nvSpPr>
          <p:cNvPr id="1061" name="Google Shape;1061;g27fe91ecb18_0_259"/>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62" name="Google Shape;1062;g27fe91ecb18_0_259"/>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
        <p:nvSpPr>
          <p:cNvPr id="1063" name="Google Shape;1063;g27fe91ecb18_0_259"/>
          <p:cNvSpPr txBox="1"/>
          <p:nvPr/>
        </p:nvSpPr>
        <p:spPr>
          <a:xfrm>
            <a:off x="15912800" y="7266375"/>
            <a:ext cx="9113400" cy="2305500"/>
          </a:xfrm>
          <a:prstGeom prst="rect">
            <a:avLst/>
          </a:prstGeom>
          <a:noFill/>
          <a:ln cap="flat" cmpd="sng" w="114300">
            <a:solidFill>
              <a:srgbClr val="FE958C"/>
            </a:solidFill>
            <a:prstDash val="solid"/>
            <a:round/>
            <a:headEnd len="sm" w="sm" type="none"/>
            <a:tailEnd len="sm" w="sm" type="none"/>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5500" u="none" cap="none" strike="noStrike">
                <a:solidFill>
                  <a:srgbClr val="004D80"/>
                </a:solidFill>
                <a:latin typeface="Helvetica Neue"/>
                <a:ea typeface="Helvetica Neue"/>
                <a:cs typeface="Helvetica Neue"/>
                <a:sym typeface="Helvetica Neue"/>
              </a:rPr>
              <a:t>“The highest mountain is Himalayas.”</a:t>
            </a:r>
            <a:endParaRPr b="0" i="0" sz="5500" u="none" cap="none" strike="noStrike">
              <a:solidFill>
                <a:srgbClr val="004D80"/>
              </a:solidFill>
              <a:latin typeface="Arial"/>
              <a:ea typeface="Arial"/>
              <a:cs typeface="Arial"/>
              <a:sym typeface="Arial"/>
            </a:endParaRPr>
          </a:p>
        </p:txBody>
      </p:sp>
      <p:sp>
        <p:nvSpPr>
          <p:cNvPr id="1064" name="Google Shape;1064;g27fe91ecb18_0_259"/>
          <p:cNvSpPr txBox="1"/>
          <p:nvPr/>
        </p:nvSpPr>
        <p:spPr>
          <a:xfrm>
            <a:off x="1103478" y="4675200"/>
            <a:ext cx="8275200" cy="2120700"/>
          </a:xfrm>
          <a:prstGeom prst="rect">
            <a:avLst/>
          </a:prstGeom>
          <a:noFill/>
          <a:ln cap="flat" cmpd="sng" w="114300">
            <a:solidFill>
              <a:srgbClr val="FE958C"/>
            </a:solidFill>
            <a:prstDash val="solid"/>
            <a:round/>
            <a:headEnd len="sm" w="sm" type="none"/>
            <a:tailEnd len="sm" w="sm" type="none"/>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5000" u="none" cap="none" strike="noStrike">
                <a:solidFill>
                  <a:srgbClr val="004D80"/>
                </a:solidFill>
                <a:latin typeface="Helvetica Neue"/>
                <a:ea typeface="Helvetica Neue"/>
                <a:cs typeface="Helvetica Neue"/>
                <a:sym typeface="Helvetica Neue"/>
              </a:rPr>
              <a:t>“The highest mountain is Himalayas.”</a:t>
            </a:r>
            <a:endParaRPr b="0" i="0" sz="5000" u="none" cap="none" strike="noStrike">
              <a:solidFill>
                <a:srgbClr val="004D80"/>
              </a:solidFill>
              <a:latin typeface="Arial"/>
              <a:ea typeface="Arial"/>
              <a:cs typeface="Arial"/>
              <a:sym typeface="Arial"/>
            </a:endParaRPr>
          </a:p>
        </p:txBody>
      </p:sp>
      <p:sp>
        <p:nvSpPr>
          <p:cNvPr id="1065" name="Google Shape;1065;g27fe91ecb18_0_259"/>
          <p:cNvSpPr txBox="1"/>
          <p:nvPr/>
        </p:nvSpPr>
        <p:spPr>
          <a:xfrm>
            <a:off x="1103478" y="7030729"/>
            <a:ext cx="8275200" cy="104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5000" u="none" cap="none" strike="noStrike">
                <a:solidFill>
                  <a:srgbClr val="004D80"/>
                </a:solidFill>
                <a:latin typeface="Helvetica Neue"/>
                <a:ea typeface="Helvetica Neue"/>
                <a:cs typeface="Helvetica Neue"/>
                <a:sym typeface="Helvetica Neue"/>
              </a:rPr>
              <a:t>“A. Himalayas; B. K2; C. .” </a:t>
            </a:r>
            <a:endParaRPr b="0" i="0" sz="5000" u="none" cap="none" strike="noStrike">
              <a:solidFill>
                <a:srgbClr val="004D80"/>
              </a:solidFill>
              <a:latin typeface="Arial"/>
              <a:ea typeface="Arial"/>
              <a:cs typeface="Arial"/>
              <a:sym typeface="Arial"/>
            </a:endParaRPr>
          </a:p>
        </p:txBody>
      </p:sp>
      <p:sp>
        <p:nvSpPr>
          <p:cNvPr id="1066" name="Google Shape;1066;g27fe91ecb18_0_259"/>
          <p:cNvSpPr txBox="1"/>
          <p:nvPr/>
        </p:nvSpPr>
        <p:spPr>
          <a:xfrm>
            <a:off x="1103478" y="8386708"/>
            <a:ext cx="8275200" cy="10434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lang="en-US" sz="5000">
                <a:solidFill>
                  <a:srgbClr val="004D80"/>
                </a:solidFill>
                <a:latin typeface="Helvetica Neue"/>
                <a:ea typeface="Helvetica Neue"/>
                <a:cs typeface="Helvetica Neue"/>
                <a:sym typeface="Helvetica Neue"/>
              </a:rPr>
              <a:t>“Do you know?”</a:t>
            </a:r>
            <a:endParaRPr b="0" i="0" sz="5000" u="none" cap="none" strike="noStrike">
              <a:solidFill>
                <a:srgbClr val="004D80"/>
              </a:solidFill>
              <a:latin typeface="Arial"/>
              <a:ea typeface="Arial"/>
              <a:cs typeface="Arial"/>
              <a:sym typeface="Arial"/>
            </a:endParaRPr>
          </a:p>
        </p:txBody>
      </p:sp>
      <p:sp>
        <p:nvSpPr>
          <p:cNvPr id="1067" name="Google Shape;1067;g27fe91ecb18_0_259"/>
          <p:cNvSpPr txBox="1"/>
          <p:nvPr/>
        </p:nvSpPr>
        <p:spPr>
          <a:xfrm>
            <a:off x="15040700" y="4013904"/>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“What is the highest mountain?”</a:t>
            </a:r>
            <a:endParaRPr b="0" i="0" sz="6400" u="none" cap="none" strike="noStrike">
              <a:solidFill>
                <a:srgbClr val="004D8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574877" y="1330214"/>
            <a:ext cx="20726402" cy="2724152"/>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8000"/>
              <a:buFont typeface="Calibri"/>
              <a:buNone/>
            </a:pPr>
            <a:r>
              <a:rPr b="1" lang="en-US">
                <a:solidFill>
                  <a:srgbClr val="002060"/>
                </a:solidFill>
                <a:latin typeface="Helvetica Neue"/>
                <a:ea typeface="Helvetica Neue"/>
                <a:cs typeface="Helvetica Neue"/>
                <a:sym typeface="Helvetica Neue"/>
              </a:rPr>
              <a:t>Unsupervised Learning</a:t>
            </a:r>
            <a:endParaRPr b="1">
              <a:solidFill>
                <a:srgbClr val="002060"/>
              </a:solidFill>
              <a:latin typeface="Helvetica Neue"/>
              <a:ea typeface="Helvetica Neue"/>
              <a:cs typeface="Helvetica Neue"/>
              <a:sym typeface="Helvetica Neue"/>
            </a:endParaRPr>
          </a:p>
        </p:txBody>
      </p:sp>
      <p:sp>
        <p:nvSpPr>
          <p:cNvPr id="106" name="Google Shape;106;p3"/>
          <p:cNvSpPr txBox="1"/>
          <p:nvPr>
            <p:ph idx="1" type="body"/>
          </p:nvPr>
        </p:nvSpPr>
        <p:spPr>
          <a:xfrm>
            <a:off x="1127061" y="3602451"/>
            <a:ext cx="7974418" cy="3000378"/>
          </a:xfrm>
          <a:prstGeom prst="rect">
            <a:avLst/>
          </a:prstGeom>
          <a:noFill/>
          <a:ln>
            <a:noFill/>
          </a:ln>
        </p:spPr>
        <p:txBody>
          <a:bodyPr anchorCtr="0" anchor="b" bIns="91425" lIns="91425" spcFirstLastPara="1" rIns="91425" wrap="square" tIns="91425">
            <a:normAutofit/>
          </a:bodyPr>
          <a:lstStyle/>
          <a:p>
            <a:pPr indent="0" lvl="0" marL="0" rtl="0" algn="l">
              <a:lnSpc>
                <a:spcPct val="90000"/>
              </a:lnSpc>
              <a:spcBef>
                <a:spcPts val="0"/>
              </a:spcBef>
              <a:spcAft>
                <a:spcPts val="0"/>
              </a:spcAft>
              <a:buSzPts val="5600"/>
              <a:buNone/>
            </a:pPr>
            <a:r>
              <a:rPr lang="en-US" sz="5600">
                <a:solidFill>
                  <a:srgbClr val="151515"/>
                </a:solidFill>
              </a:rPr>
              <a:t>Clustering</a:t>
            </a:r>
            <a:endParaRPr>
              <a:solidFill>
                <a:srgbClr val="151515"/>
              </a:solidFill>
            </a:endParaRPr>
          </a:p>
          <a:p>
            <a:pPr indent="0" lvl="0" marL="0" rtl="0" algn="l">
              <a:lnSpc>
                <a:spcPct val="90000"/>
              </a:lnSpc>
              <a:spcBef>
                <a:spcPts val="800"/>
              </a:spcBef>
              <a:spcAft>
                <a:spcPts val="0"/>
              </a:spcAft>
              <a:buSzPts val="5600"/>
              <a:buNone/>
            </a:pPr>
            <a:r>
              <a:rPr lang="en-US" sz="5600"/>
              <a:t>Dimension reduction</a:t>
            </a:r>
            <a:endParaRPr/>
          </a:p>
          <a:p>
            <a:pPr indent="0" lvl="0" marL="0" rtl="0" algn="l">
              <a:lnSpc>
                <a:spcPct val="90000"/>
              </a:lnSpc>
              <a:spcBef>
                <a:spcPts val="800"/>
              </a:spcBef>
              <a:spcAft>
                <a:spcPts val="0"/>
              </a:spcAft>
              <a:buSzPts val="5600"/>
              <a:buNone/>
            </a:pPr>
            <a:r>
              <a:rPr lang="en-US" sz="5600"/>
              <a:t>ChatGPT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27fe91ecb18_0_268"/>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Fine-tuning</a:t>
            </a:r>
            <a:endParaRPr b="0" i="0" sz="3700" u="none" cap="none" strike="noStrike">
              <a:solidFill>
                <a:srgbClr val="000000"/>
              </a:solidFill>
              <a:latin typeface="Arial"/>
              <a:ea typeface="Arial"/>
              <a:cs typeface="Arial"/>
              <a:sym typeface="Arial"/>
            </a:endParaRPr>
          </a:p>
        </p:txBody>
      </p:sp>
      <p:sp>
        <p:nvSpPr>
          <p:cNvPr id="1073" name="Google Shape;1073;g27fe91ecb18_0_268"/>
          <p:cNvSpPr txBox="1"/>
          <p:nvPr/>
        </p:nvSpPr>
        <p:spPr>
          <a:xfrm>
            <a:off x="838800" y="1718333"/>
            <a:ext cx="22706400" cy="26106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a:t>
            </a:r>
            <a:r>
              <a:rPr b="1" i="0" lang="en-US" sz="6400" u="none" cap="none" strike="noStrike">
                <a:solidFill>
                  <a:schemeClr val="dk1"/>
                </a:solidFill>
                <a:latin typeface="Arial"/>
                <a:ea typeface="Arial"/>
                <a:cs typeface="Arial"/>
                <a:sym typeface="Arial"/>
              </a:rPr>
              <a:t>reward model</a:t>
            </a:r>
            <a:r>
              <a:rPr b="0" i="0" lang="en-US" sz="6400" u="none" cap="none" strike="noStrike">
                <a:solidFill>
                  <a:schemeClr val="dk1"/>
                </a:solidFill>
                <a:latin typeface="Arial"/>
                <a:ea typeface="Arial"/>
                <a:cs typeface="Arial"/>
                <a:sym typeface="Arial"/>
              </a:rPr>
              <a:t> and </a:t>
            </a:r>
            <a:r>
              <a:rPr b="1" i="0" lang="en-US" sz="6400" u="none" cap="none" strike="noStrike">
                <a:solidFill>
                  <a:schemeClr val="dk1"/>
                </a:solidFill>
                <a:latin typeface="Arial"/>
                <a:ea typeface="Arial"/>
                <a:cs typeface="Arial"/>
                <a:sym typeface="Arial"/>
              </a:rPr>
              <a:t>new data</a:t>
            </a:r>
            <a:r>
              <a:rPr b="0" i="0" lang="en-US" sz="6400" u="none" cap="none" strike="noStrike">
                <a:solidFill>
                  <a:schemeClr val="dk1"/>
                </a:solidFill>
                <a:latin typeface="Arial"/>
                <a:ea typeface="Arial"/>
                <a:cs typeface="Arial"/>
                <a:sym typeface="Arial"/>
              </a:rPr>
              <a:t> are then used to actually </a:t>
            </a:r>
            <a:r>
              <a:rPr b="1" i="0" lang="en-US" sz="6400" u="none" cap="none" strike="noStrike">
                <a:solidFill>
                  <a:schemeClr val="dk1"/>
                </a:solidFill>
                <a:latin typeface="Arial"/>
                <a:ea typeface="Arial"/>
                <a:cs typeface="Arial"/>
                <a:sym typeface="Arial"/>
              </a:rPr>
              <a:t>fine-tune</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pic>
        <p:nvPicPr>
          <p:cNvPr id="1074" name="Google Shape;1074;g27fe91ecb18_0_268"/>
          <p:cNvPicPr preferRelativeResize="0"/>
          <p:nvPr/>
        </p:nvPicPr>
        <p:blipFill rotWithShape="1">
          <a:blip r:embed="rId3">
            <a:alphaModFix/>
          </a:blip>
          <a:srcRect b="0" l="0" r="0" t="0"/>
          <a:stretch/>
        </p:blipFill>
        <p:spPr>
          <a:xfrm>
            <a:off x="6022507" y="4886299"/>
            <a:ext cx="12346696" cy="7425897"/>
          </a:xfrm>
          <a:prstGeom prst="rect">
            <a:avLst/>
          </a:prstGeom>
          <a:noFill/>
          <a:ln>
            <a:noFill/>
          </a:ln>
        </p:spPr>
      </p:pic>
      <p:sp>
        <p:nvSpPr>
          <p:cNvPr id="1075" name="Google Shape;1075;g27fe91ecb18_0_268"/>
          <p:cNvSpPr/>
          <p:nvPr/>
        </p:nvSpPr>
        <p:spPr>
          <a:xfrm>
            <a:off x="14058128" y="4886299"/>
            <a:ext cx="3957600" cy="72423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076" name="Google Shape;1076;g27fe91ecb18_0_268"/>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77" name="Google Shape;1077;g27fe91ecb18_0_268"/>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g27fe91ecb18_0_277"/>
          <p:cNvSpPr/>
          <p:nvPr/>
        </p:nvSpPr>
        <p:spPr>
          <a:xfrm>
            <a:off x="4536061" y="5932267"/>
            <a:ext cx="4055100" cy="1851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135475" lIns="135475" spcFirstLastPara="1" rIns="135475" wrap="square" tIns="135475">
            <a:noAutofit/>
          </a:bodyPr>
          <a:lstStyle/>
          <a:p>
            <a:pPr indent="0" lvl="0" marL="0" marR="0" rtl="0" algn="ctr">
              <a:lnSpc>
                <a:spcPct val="100000"/>
              </a:lnSpc>
              <a:spcBef>
                <a:spcPts val="0"/>
              </a:spcBef>
              <a:spcAft>
                <a:spcPts val="0"/>
              </a:spcAft>
              <a:buClr>
                <a:srgbClr val="000000"/>
              </a:buClr>
              <a:buSzPts val="10700"/>
              <a:buFont typeface="Helvetica Neue"/>
              <a:buNone/>
            </a:pPr>
            <a:r>
              <a:rPr b="1" i="0" lang="en-US" sz="6400" u="none" cap="none" strike="noStrike">
                <a:solidFill>
                  <a:srgbClr val="000000"/>
                </a:solidFill>
                <a:latin typeface="Helvetica Neue"/>
                <a:ea typeface="Helvetica Neue"/>
                <a:cs typeface="Helvetica Neue"/>
                <a:sym typeface="Helvetica Neue"/>
              </a:rPr>
              <a:t>GPT</a:t>
            </a:r>
            <a:endParaRPr b="1" i="0" sz="6400" u="none" cap="none" strike="noStrike">
              <a:solidFill>
                <a:srgbClr val="000000"/>
              </a:solidFill>
              <a:latin typeface="Arial"/>
              <a:ea typeface="Arial"/>
              <a:cs typeface="Arial"/>
              <a:sym typeface="Arial"/>
            </a:endParaRPr>
          </a:p>
        </p:txBody>
      </p:sp>
      <p:pic>
        <p:nvPicPr>
          <p:cNvPr descr="Line Line" id="1083" name="Google Shape;1083;g27fe91ecb18_0_277"/>
          <p:cNvPicPr preferRelativeResize="0"/>
          <p:nvPr/>
        </p:nvPicPr>
        <p:blipFill rotWithShape="1">
          <a:blip r:embed="rId3">
            <a:alphaModFix/>
          </a:blip>
          <a:srcRect b="0" l="0" r="0" t="0"/>
          <a:stretch/>
        </p:blipFill>
        <p:spPr>
          <a:xfrm>
            <a:off x="9362165" y="6630563"/>
            <a:ext cx="1263768" cy="454875"/>
          </a:xfrm>
          <a:prstGeom prst="rect">
            <a:avLst/>
          </a:prstGeom>
          <a:noFill/>
          <a:ln>
            <a:noFill/>
          </a:ln>
        </p:spPr>
      </p:pic>
      <p:sp>
        <p:nvSpPr>
          <p:cNvPr id="1084" name="Google Shape;1084;g27fe91ecb18_0_277"/>
          <p:cNvSpPr txBox="1"/>
          <p:nvPr/>
        </p:nvSpPr>
        <p:spPr>
          <a:xfrm>
            <a:off x="10425837" y="5256691"/>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“The highest mountain is Himalayas.”</a:t>
            </a:r>
            <a:endParaRPr b="0" i="0" sz="6400" u="none" cap="none" strike="noStrike">
              <a:solidFill>
                <a:srgbClr val="004D80"/>
              </a:solidFill>
              <a:latin typeface="Arial"/>
              <a:ea typeface="Arial"/>
              <a:cs typeface="Arial"/>
              <a:sym typeface="Arial"/>
            </a:endParaRPr>
          </a:p>
        </p:txBody>
      </p:sp>
      <p:sp>
        <p:nvSpPr>
          <p:cNvPr id="1085" name="Google Shape;1085;g27fe91ecb18_0_277"/>
          <p:cNvSpPr txBox="1"/>
          <p:nvPr/>
        </p:nvSpPr>
        <p:spPr>
          <a:xfrm>
            <a:off x="0" y="1970016"/>
            <a:ext cx="10857600" cy="2637900"/>
          </a:xfrm>
          <a:prstGeom prst="rect">
            <a:avLst/>
          </a:prstGeom>
          <a:noFill/>
          <a:ln>
            <a:noFill/>
          </a:ln>
        </p:spPr>
        <p:txBody>
          <a:bodyPr anchorCtr="0" anchor="ctr" bIns="135475" lIns="135475" spcFirstLastPara="1" rIns="135475" wrap="square" tIns="135475">
            <a:spAutoFit/>
          </a:bodyPr>
          <a:lstStyle/>
          <a:p>
            <a:pPr indent="0" lvl="0" marL="0" marR="0" rtl="0" algn="ctr">
              <a:lnSpc>
                <a:spcPct val="140000"/>
              </a:lnSpc>
              <a:spcBef>
                <a:spcPts val="0"/>
              </a:spcBef>
              <a:spcAft>
                <a:spcPts val="0"/>
              </a:spcAft>
              <a:buClr>
                <a:srgbClr val="006B64"/>
              </a:buClr>
              <a:buSzPts val="13100"/>
              <a:buFont typeface="Helvetica Neue"/>
              <a:buNone/>
            </a:pPr>
            <a:r>
              <a:rPr b="1" i="0" lang="en-US" sz="6400" u="none" cap="none" strike="noStrike">
                <a:solidFill>
                  <a:srgbClr val="004D80"/>
                </a:solidFill>
                <a:latin typeface="Helvetica Neue"/>
                <a:ea typeface="Helvetica Neue"/>
                <a:cs typeface="Helvetica Neue"/>
                <a:sym typeface="Helvetica Neue"/>
              </a:rPr>
              <a:t>“What is the highest mountain?”</a:t>
            </a:r>
            <a:endParaRPr b="0" i="0" sz="6400" u="none" cap="none" strike="noStrike">
              <a:solidFill>
                <a:srgbClr val="004D80"/>
              </a:solidFill>
              <a:latin typeface="Arial"/>
              <a:ea typeface="Arial"/>
              <a:cs typeface="Arial"/>
              <a:sym typeface="Arial"/>
            </a:endParaRPr>
          </a:p>
        </p:txBody>
      </p:sp>
      <p:pic>
        <p:nvPicPr>
          <p:cNvPr id="1086" name="Google Shape;1086;g27fe91ecb18_0_277"/>
          <p:cNvPicPr preferRelativeResize="0"/>
          <p:nvPr/>
        </p:nvPicPr>
        <p:blipFill rotWithShape="1">
          <a:blip r:embed="rId4">
            <a:alphaModFix/>
          </a:blip>
          <a:srcRect b="0" l="19080" r="0" t="0"/>
          <a:stretch/>
        </p:blipFill>
        <p:spPr>
          <a:xfrm>
            <a:off x="10984075" y="9106800"/>
            <a:ext cx="6878625" cy="4301075"/>
          </a:xfrm>
          <a:prstGeom prst="rect">
            <a:avLst/>
          </a:prstGeom>
          <a:noFill/>
          <a:ln>
            <a:noFill/>
          </a:ln>
        </p:spPr>
      </p:pic>
      <p:pic>
        <p:nvPicPr>
          <p:cNvPr descr="Line Line" id="1087" name="Google Shape;1087;g27fe91ecb18_0_277"/>
          <p:cNvPicPr preferRelativeResize="0"/>
          <p:nvPr/>
        </p:nvPicPr>
        <p:blipFill rotWithShape="1">
          <a:blip r:embed="rId3">
            <a:alphaModFix/>
          </a:blip>
          <a:srcRect b="0" l="0" r="0" t="0"/>
          <a:stretch/>
        </p:blipFill>
        <p:spPr>
          <a:xfrm rot="5400000">
            <a:off x="12980547" y="8469941"/>
            <a:ext cx="1263768" cy="454875"/>
          </a:xfrm>
          <a:prstGeom prst="rect">
            <a:avLst/>
          </a:prstGeom>
          <a:noFill/>
          <a:ln>
            <a:noFill/>
          </a:ln>
        </p:spPr>
      </p:pic>
      <p:sp>
        <p:nvSpPr>
          <p:cNvPr id="1088" name="Google Shape;1088;g27fe91ecb18_0_277"/>
          <p:cNvSpPr txBox="1"/>
          <p:nvPr/>
        </p:nvSpPr>
        <p:spPr>
          <a:xfrm>
            <a:off x="17862703" y="10506100"/>
            <a:ext cx="5018700" cy="1000500"/>
          </a:xfrm>
          <a:prstGeom prst="rect">
            <a:avLst/>
          </a:prstGeom>
          <a:noFill/>
          <a:ln>
            <a:noFill/>
          </a:ln>
        </p:spPr>
        <p:txBody>
          <a:bodyPr anchorCtr="0" anchor="t" bIns="121875" lIns="243800" spcFirstLastPara="1" rIns="243800" wrap="square" tIns="121875">
            <a:spAutoFit/>
          </a:bodyPr>
          <a:lstStyle/>
          <a:p>
            <a:pPr indent="0" lvl="0" marL="0" marR="0" rtl="0" algn="l">
              <a:lnSpc>
                <a:spcPct val="100000"/>
              </a:lnSpc>
              <a:spcBef>
                <a:spcPts val="0"/>
              </a:spcBef>
              <a:spcAft>
                <a:spcPts val="0"/>
              </a:spcAft>
              <a:buClr>
                <a:srgbClr val="000000"/>
              </a:buClr>
              <a:buSzPts val="3700"/>
              <a:buFont typeface="Arial"/>
              <a:buNone/>
            </a:pPr>
            <a:r>
              <a:rPr b="1" i="0" lang="en-US" sz="4900" u="none" cap="none" strike="noStrike">
                <a:solidFill>
                  <a:srgbClr val="EF8600"/>
                </a:solidFill>
              </a:rPr>
              <a:t>Reward signal</a:t>
            </a:r>
            <a:endParaRPr b="1" i="0" sz="4900" u="none" cap="none" strike="noStrike">
              <a:solidFill>
                <a:srgbClr val="EF8600"/>
              </a:solidFill>
            </a:endParaRPr>
          </a:p>
        </p:txBody>
      </p:sp>
      <p:sp>
        <p:nvSpPr>
          <p:cNvPr id="1089" name="Google Shape;1089;g27fe91ecb18_0_27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90" name="Google Shape;1090;g27fe91ecb18_0_277"/>
          <p:cNvPicPr preferRelativeResize="0"/>
          <p:nvPr/>
        </p:nvPicPr>
        <p:blipFill rotWithShape="1">
          <a:blip r:embed="rId5">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27fe91ecb18_0_289"/>
          <p:cNvSpPr txBox="1"/>
          <p:nvPr/>
        </p:nvSpPr>
        <p:spPr>
          <a:xfrm>
            <a:off x="1194400" y="5134491"/>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Now that we’re familiar with LLMs…</a:t>
            </a:r>
            <a:endParaRPr b="0" i="0" sz="9600" u="none" cap="none" strike="noStrike">
              <a:solidFill>
                <a:srgbClr val="006C65"/>
              </a:solidFill>
              <a:latin typeface="Helvetica Neue"/>
              <a:ea typeface="Helvetica Neue"/>
              <a:cs typeface="Helvetica Neue"/>
              <a:sym typeface="Helvetica Neue"/>
            </a:endParaRPr>
          </a:p>
        </p:txBody>
      </p:sp>
      <p:sp>
        <p:nvSpPr>
          <p:cNvPr id="1096" name="Google Shape;1096;g27fe91ecb18_0_289"/>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097" name="Google Shape;1097;g27fe91ecb18_0_289"/>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27fe91ecb18_0_295"/>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Things to look out for</a:t>
            </a:r>
            <a:endParaRPr b="0" i="0" sz="3700" u="none" cap="none" strike="noStrike">
              <a:solidFill>
                <a:srgbClr val="000000"/>
              </a:solidFill>
              <a:latin typeface="Arial"/>
              <a:ea typeface="Arial"/>
              <a:cs typeface="Arial"/>
              <a:sym typeface="Arial"/>
            </a:endParaRPr>
          </a:p>
        </p:txBody>
      </p:sp>
      <p:sp>
        <p:nvSpPr>
          <p:cNvPr id="1103" name="Google Shape;1103;g27fe91ecb18_0_295"/>
          <p:cNvSpPr txBox="1"/>
          <p:nvPr/>
        </p:nvSpPr>
        <p:spPr>
          <a:xfrm>
            <a:off x="838800" y="1718333"/>
            <a:ext cx="22706400" cy="41538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LLMs generate content </a:t>
            </a:r>
            <a:r>
              <a:rPr b="1" i="0" lang="en-US" sz="6400" u="none" cap="none" strike="noStrike">
                <a:solidFill>
                  <a:schemeClr val="dk1"/>
                </a:solidFill>
                <a:latin typeface="Arial"/>
                <a:ea typeface="Arial"/>
                <a:cs typeface="Arial"/>
                <a:sym typeface="Arial"/>
              </a:rPr>
              <a:t>probabilistically</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Because the goal of LLMs is to </a:t>
            </a:r>
            <a:r>
              <a:rPr b="1" i="0" lang="en-US" sz="6400" u="none" cap="none" strike="noStrike">
                <a:solidFill>
                  <a:schemeClr val="dk1"/>
                </a:solidFill>
                <a:latin typeface="Arial"/>
                <a:ea typeface="Arial"/>
                <a:cs typeface="Arial"/>
                <a:sym typeface="Arial"/>
              </a:rPr>
              <a:t>emulate human speech</a:t>
            </a:r>
            <a:r>
              <a:rPr b="0" i="0" lang="en-US" sz="6400" u="none" cap="none" strike="noStrike">
                <a:solidFill>
                  <a:schemeClr val="dk1"/>
                </a:solidFill>
                <a:latin typeface="Arial"/>
                <a:ea typeface="Arial"/>
                <a:cs typeface="Arial"/>
                <a:sym typeface="Arial"/>
              </a:rPr>
              <a:t>, they are susceptible to </a:t>
            </a:r>
            <a:r>
              <a:rPr b="1" i="0" lang="en-US" sz="6400" u="none" cap="none" strike="noStrike">
                <a:solidFill>
                  <a:schemeClr val="dk1"/>
                </a:solidFill>
                <a:latin typeface="Arial"/>
                <a:ea typeface="Arial"/>
                <a:cs typeface="Arial"/>
                <a:sym typeface="Arial"/>
              </a:rPr>
              <a:t>hallucinations</a:t>
            </a:r>
            <a:r>
              <a:rPr b="0" i="0" lang="en-US" sz="6400" u="none" cap="none" strike="noStrike">
                <a:solidFill>
                  <a:schemeClr val="dk1"/>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p:txBody>
      </p:sp>
      <p:sp>
        <p:nvSpPr>
          <p:cNvPr id="1104" name="Google Shape;1104;g27fe91ecb18_0_295"/>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05" name="Google Shape;1105;g27fe91ecb18_0_295"/>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7fe91ecb18_0_302"/>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Things to use AI for</a:t>
            </a:r>
            <a:endParaRPr b="0" i="0" sz="3700" u="none" cap="none" strike="noStrike">
              <a:solidFill>
                <a:srgbClr val="000000"/>
              </a:solidFill>
              <a:latin typeface="Arial"/>
              <a:ea typeface="Arial"/>
              <a:cs typeface="Arial"/>
              <a:sym typeface="Arial"/>
            </a:endParaRPr>
          </a:p>
        </p:txBody>
      </p:sp>
      <p:sp>
        <p:nvSpPr>
          <p:cNvPr id="1111" name="Google Shape;1111;g27fe91ecb18_0_302"/>
          <p:cNvSpPr txBox="1"/>
          <p:nvPr/>
        </p:nvSpPr>
        <p:spPr>
          <a:xfrm>
            <a:off x="1194400" y="2917619"/>
            <a:ext cx="21995100" cy="84504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“If I had to take one of the top use cases [for Microsoft Copilot], it’s </a:t>
            </a:r>
            <a:r>
              <a:rPr b="0" i="0" lang="en-US" sz="9600" u="none" cap="none" strike="noStrike">
                <a:solidFill>
                  <a:srgbClr val="002060"/>
                </a:solidFill>
                <a:latin typeface="Helvetica Neue"/>
                <a:ea typeface="Helvetica Neue"/>
                <a:cs typeface="Helvetica Neue"/>
                <a:sym typeface="Helvetica Neue"/>
              </a:rPr>
              <a:t>summary</a:t>
            </a:r>
            <a:r>
              <a:rPr b="0" i="0" lang="en-US" sz="9600" u="none" cap="none" strike="noStrike">
                <a:solidFill>
                  <a:srgbClr val="006C65"/>
                </a:solidFill>
                <a:latin typeface="Helvetica Neue"/>
                <a:ea typeface="Helvetica Neue"/>
                <a:cs typeface="Helvetica Neue"/>
                <a:sym typeface="Helvetica Neue"/>
              </a:rPr>
              <a:t>. It’s </a:t>
            </a:r>
            <a:r>
              <a:rPr b="0" i="0" lang="en-US" sz="9600" u="none" cap="none" strike="noStrike">
                <a:solidFill>
                  <a:srgbClr val="002060"/>
                </a:solidFill>
                <a:latin typeface="Helvetica Neue"/>
                <a:ea typeface="Helvetica Neue"/>
                <a:cs typeface="Helvetica Neue"/>
                <a:sym typeface="Helvetica Neue"/>
              </a:rPr>
              <a:t>helping people make content more digestible</a:t>
            </a:r>
            <a:r>
              <a:rPr b="0" i="0" lang="en-US" sz="9600" u="none" cap="none" strike="noStrike">
                <a:solidFill>
                  <a:srgbClr val="006C65"/>
                </a:solidFill>
                <a:latin typeface="Helvetica Neue"/>
                <a:ea typeface="Helvetica Neue"/>
                <a:cs typeface="Helvetica Neue"/>
                <a:sym typeface="Helvetica Neue"/>
              </a:rPr>
              <a:t>.”</a:t>
            </a:r>
            <a:endParaRPr b="0" i="0" sz="3700" u="none" cap="none" strike="noStrike">
              <a:solidFill>
                <a:srgbClr val="000000"/>
              </a:solidFill>
              <a:latin typeface="Arial"/>
              <a:ea typeface="Arial"/>
              <a:cs typeface="Arial"/>
              <a:sym typeface="Arial"/>
            </a:endParaRPr>
          </a:p>
          <a:p>
            <a:pPr indent="0" lvl="6"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				</a:t>
            </a:r>
            <a:r>
              <a:rPr b="0" i="0" lang="en-US" sz="3700" u="none" cap="none" strike="noStrike">
                <a:solidFill>
                  <a:srgbClr val="006C65"/>
                </a:solidFill>
                <a:latin typeface="Helvetica Neue"/>
                <a:ea typeface="Helvetica Neue"/>
                <a:cs typeface="Helvetica Neue"/>
                <a:sym typeface="Helvetica Neue"/>
              </a:rPr>
              <a:t>- Divya Kumar</a:t>
            </a:r>
            <a:br>
              <a:rPr b="0" i="0" lang="en-US" sz="3700" u="none" cap="none" strike="noStrike">
                <a:solidFill>
                  <a:srgbClr val="006C65"/>
                </a:solidFill>
                <a:latin typeface="Helvetica Neue"/>
                <a:ea typeface="Helvetica Neue"/>
                <a:cs typeface="Helvetica Neue"/>
                <a:sym typeface="Helvetica Neue"/>
              </a:rPr>
            </a:br>
            <a:r>
              <a:rPr b="0" i="0" lang="en-US" sz="3700" u="none" cap="none" strike="noStrike">
                <a:solidFill>
                  <a:srgbClr val="006C65"/>
                </a:solidFill>
                <a:latin typeface="Helvetica Neue"/>
                <a:ea typeface="Helvetica Neue"/>
                <a:cs typeface="Helvetica Neue"/>
                <a:sym typeface="Helvetica Neue"/>
              </a:rPr>
              <a:t>				GM of search and AI marketing, Microsoft</a:t>
            </a:r>
            <a:endParaRPr b="0" i="0" sz="3700" u="none" cap="none" strike="noStrike">
              <a:solidFill>
                <a:srgbClr val="000000"/>
              </a:solidFill>
              <a:latin typeface="Arial"/>
              <a:ea typeface="Arial"/>
              <a:cs typeface="Arial"/>
              <a:sym typeface="Arial"/>
            </a:endParaRPr>
          </a:p>
        </p:txBody>
      </p:sp>
      <p:sp>
        <p:nvSpPr>
          <p:cNvPr id="1112" name="Google Shape;1112;g27fe91ecb18_0_302"/>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13" name="Google Shape;1113;g27fe91ecb18_0_302"/>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27fe91ecb18_0_321"/>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Things we’re using AI for</a:t>
            </a:r>
            <a:endParaRPr b="0" i="0" sz="3700" u="none" cap="none" strike="noStrike">
              <a:solidFill>
                <a:srgbClr val="000000"/>
              </a:solidFill>
              <a:latin typeface="Arial"/>
              <a:ea typeface="Arial"/>
              <a:cs typeface="Arial"/>
              <a:sym typeface="Arial"/>
            </a:endParaRPr>
          </a:p>
        </p:txBody>
      </p:sp>
      <p:sp>
        <p:nvSpPr>
          <p:cNvPr id="1119" name="Google Shape;1119;g27fe91ecb18_0_321"/>
          <p:cNvSpPr txBox="1"/>
          <p:nvPr/>
        </p:nvSpPr>
        <p:spPr>
          <a:xfrm>
            <a:off x="838800" y="1718333"/>
            <a:ext cx="22706400" cy="45642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Content summary – a lot of information coming in at once</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Retrieval and synthesis</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1" i="0" lang="en-US" sz="6400" u="none" cap="none" strike="noStrike">
                <a:solidFill>
                  <a:schemeClr val="dk1"/>
                </a:solidFill>
                <a:latin typeface="Arial"/>
                <a:ea typeface="Arial"/>
                <a:cs typeface="Arial"/>
                <a:sym typeface="Arial"/>
              </a:rPr>
              <a:t>Structure generation:</a:t>
            </a:r>
            <a:r>
              <a:rPr b="0" i="0" lang="en-US" sz="6400" u="none" cap="none" strike="noStrike">
                <a:solidFill>
                  <a:schemeClr val="dk1"/>
                </a:solidFill>
                <a:latin typeface="Arial"/>
                <a:ea typeface="Arial"/>
                <a:cs typeface="Arial"/>
                <a:sym typeface="Arial"/>
              </a:rPr>
              <a:t> text, code, and much more!</a:t>
            </a:r>
            <a:endParaRPr b="1" i="0" sz="6400" u="none" cap="none" strike="noStrike">
              <a:solidFill>
                <a:schemeClr val="dk1"/>
              </a:solidFill>
              <a:latin typeface="Arial"/>
              <a:ea typeface="Arial"/>
              <a:cs typeface="Arial"/>
              <a:sym typeface="Arial"/>
            </a:endParaRPr>
          </a:p>
        </p:txBody>
      </p:sp>
      <p:sp>
        <p:nvSpPr>
          <p:cNvPr id="1120" name="Google Shape;1120;g27fe91ecb18_0_321"/>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21" name="Google Shape;1121;g27fe91ecb18_0_321"/>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5" name="Shape 1125"/>
        <p:cNvGrpSpPr/>
        <p:nvPr/>
      </p:nvGrpSpPr>
      <p:grpSpPr>
        <a:xfrm>
          <a:off x="0" y="0"/>
          <a:ext cx="0" cy="0"/>
          <a:chOff x="0" y="0"/>
          <a:chExt cx="0" cy="0"/>
        </a:xfrm>
      </p:grpSpPr>
      <p:sp>
        <p:nvSpPr>
          <p:cNvPr id="1126" name="Google Shape;1126;g27fe91ecb18_0_328"/>
          <p:cNvSpPr txBox="1"/>
          <p:nvPr/>
        </p:nvSpPr>
        <p:spPr>
          <a:xfrm>
            <a:off x="1194400" y="5134000"/>
            <a:ext cx="21995100" cy="34479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CASE STUDY: Solving a coding problem with AI</a:t>
            </a:r>
            <a:endParaRPr b="0" i="0" sz="9600" u="none" cap="none" strike="noStrike">
              <a:solidFill>
                <a:srgbClr val="006C65"/>
              </a:solidFill>
              <a:latin typeface="Helvetica Neue"/>
              <a:ea typeface="Helvetica Neue"/>
              <a:cs typeface="Helvetica Neue"/>
              <a:sym typeface="Helvetica Neue"/>
            </a:endParaRPr>
          </a:p>
        </p:txBody>
      </p:sp>
      <p:sp>
        <p:nvSpPr>
          <p:cNvPr id="1127" name="Google Shape;1127;g27fe91ecb18_0_328"/>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28" name="Google Shape;1128;g27fe91ecb18_0_328"/>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2" name="Shape 1132"/>
        <p:cNvGrpSpPr/>
        <p:nvPr/>
      </p:nvGrpSpPr>
      <p:grpSpPr>
        <a:xfrm>
          <a:off x="0" y="0"/>
          <a:ext cx="0" cy="0"/>
          <a:chOff x="0" y="0"/>
          <a:chExt cx="0" cy="0"/>
        </a:xfrm>
      </p:grpSpPr>
      <p:sp>
        <p:nvSpPr>
          <p:cNvPr id="1133" name="Google Shape;1133;g27fe91ecb18_0_334"/>
          <p:cNvSpPr txBox="1"/>
          <p:nvPr/>
        </p:nvSpPr>
        <p:spPr>
          <a:xfrm>
            <a:off x="821317" y="4395827"/>
            <a:ext cx="22741500" cy="34479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Let’s say I want to build my own logistic regression model. What would I need?</a:t>
            </a:r>
            <a:endParaRPr b="0" i="0" sz="9600" u="none" cap="none" strike="noStrike">
              <a:solidFill>
                <a:srgbClr val="006C65"/>
              </a:solidFill>
              <a:latin typeface="Helvetica Neue"/>
              <a:ea typeface="Helvetica Neue"/>
              <a:cs typeface="Helvetica Neue"/>
              <a:sym typeface="Helvetica Neue"/>
            </a:endParaRPr>
          </a:p>
        </p:txBody>
      </p:sp>
      <p:sp>
        <p:nvSpPr>
          <p:cNvPr id="1134" name="Google Shape;1134;g27fe91ecb18_0_334"/>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35" name="Google Shape;1135;g27fe91ecb18_0_334"/>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9" name="Shape 1139"/>
        <p:cNvGrpSpPr/>
        <p:nvPr/>
      </p:nvGrpSpPr>
      <p:grpSpPr>
        <a:xfrm>
          <a:off x="0" y="0"/>
          <a:ext cx="0" cy="0"/>
          <a:chOff x="0" y="0"/>
          <a:chExt cx="0" cy="0"/>
        </a:xfrm>
      </p:grpSpPr>
      <p:sp>
        <p:nvSpPr>
          <p:cNvPr id="1140" name="Google Shape;1140;g27fe91ecb18_0_346"/>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LLM Tips</a:t>
            </a:r>
            <a:endParaRPr b="0" i="0" sz="3700" u="none" cap="none" strike="noStrike">
              <a:solidFill>
                <a:srgbClr val="000000"/>
              </a:solidFill>
              <a:latin typeface="Arial"/>
              <a:ea typeface="Arial"/>
              <a:cs typeface="Arial"/>
              <a:sym typeface="Arial"/>
            </a:endParaRPr>
          </a:p>
        </p:txBody>
      </p:sp>
      <p:sp>
        <p:nvSpPr>
          <p:cNvPr id="1141" name="Google Shape;1141;g27fe91ecb18_0_346"/>
          <p:cNvSpPr txBox="1"/>
          <p:nvPr/>
        </p:nvSpPr>
        <p:spPr>
          <a:xfrm>
            <a:off x="838800" y="1718333"/>
            <a:ext cx="22706400" cy="61077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Be as </a:t>
            </a:r>
            <a:r>
              <a:rPr b="1" i="0" lang="en-US" sz="6400" u="none" cap="none" strike="noStrike">
                <a:solidFill>
                  <a:schemeClr val="dk1"/>
                </a:solidFill>
                <a:latin typeface="Arial"/>
                <a:ea typeface="Arial"/>
                <a:cs typeface="Arial"/>
                <a:sym typeface="Arial"/>
              </a:rPr>
              <a:t>specific </a:t>
            </a:r>
            <a:r>
              <a:rPr b="0" i="0" lang="en-US" sz="6400" u="none" cap="none" strike="noStrike">
                <a:solidFill>
                  <a:schemeClr val="dk1"/>
                </a:solidFill>
                <a:latin typeface="Arial"/>
                <a:ea typeface="Arial"/>
                <a:cs typeface="Arial"/>
                <a:sym typeface="Arial"/>
              </a:rPr>
              <a:t>as possible</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The power of “</a:t>
            </a:r>
            <a:r>
              <a:rPr b="1" i="0" lang="en-US" sz="6400" u="none" cap="none" strike="noStrike">
                <a:solidFill>
                  <a:schemeClr val="dk1"/>
                </a:solidFill>
                <a:latin typeface="Arial"/>
                <a:ea typeface="Arial"/>
                <a:cs typeface="Arial"/>
                <a:sym typeface="Arial"/>
              </a:rPr>
              <a:t>Act as if…</a:t>
            </a:r>
            <a:r>
              <a:rPr b="0" i="0" lang="en-US" sz="6400" u="none" cap="none" strike="noStrike">
                <a:solidFill>
                  <a:schemeClr val="dk1"/>
                </a:solidFill>
                <a:latin typeface="Arial"/>
                <a:ea typeface="Arial"/>
                <a:cs typeface="Arial"/>
                <a:sym typeface="Arial"/>
              </a:rPr>
              <a:t>” </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Have it </a:t>
            </a:r>
            <a:r>
              <a:rPr b="1" i="0" lang="en-US" sz="6400" u="none" cap="none" strike="noStrike">
                <a:solidFill>
                  <a:schemeClr val="dk1"/>
                </a:solidFill>
                <a:latin typeface="Arial"/>
                <a:ea typeface="Arial"/>
                <a:cs typeface="Arial"/>
                <a:sym typeface="Arial"/>
              </a:rPr>
              <a:t>explain its thoughts step-by-step</a:t>
            </a:r>
            <a:endParaRPr b="0" i="0" sz="3700" u="none" cap="none" strike="noStrike">
              <a:solidFill>
                <a:srgbClr val="000000"/>
              </a:solidFill>
              <a:latin typeface="Arial"/>
              <a:ea typeface="Arial"/>
              <a:cs typeface="Arial"/>
              <a:sym typeface="Arial"/>
            </a:endParaRPr>
          </a:p>
          <a:p>
            <a:pPr indent="-1016000" lvl="0" marL="1219200" marR="0" rtl="0" algn="l">
              <a:lnSpc>
                <a:spcPct val="115000"/>
              </a:lnSpc>
              <a:spcBef>
                <a:spcPts val="3200"/>
              </a:spcBef>
              <a:spcAft>
                <a:spcPts val="0"/>
              </a:spcAft>
              <a:buClr>
                <a:schemeClr val="dk1"/>
              </a:buClr>
              <a:buSzPts val="6400"/>
              <a:buFont typeface="Helvetica Neue"/>
              <a:buChar char="●"/>
            </a:pPr>
            <a:r>
              <a:rPr b="1" i="0" lang="en-US" sz="6400" u="none" cap="none" strike="noStrike">
                <a:solidFill>
                  <a:schemeClr val="dk1"/>
                </a:solidFill>
                <a:latin typeface="Arial"/>
                <a:ea typeface="Arial"/>
                <a:cs typeface="Arial"/>
                <a:sym typeface="Arial"/>
              </a:rPr>
              <a:t>“Be concise”</a:t>
            </a:r>
            <a:endParaRPr b="0" i="0" sz="3700" u="none" cap="none" strike="noStrike">
              <a:solidFill>
                <a:srgbClr val="000000"/>
              </a:solidFill>
              <a:latin typeface="Arial"/>
              <a:ea typeface="Arial"/>
              <a:cs typeface="Arial"/>
              <a:sym typeface="Arial"/>
            </a:endParaRPr>
          </a:p>
        </p:txBody>
      </p:sp>
      <p:sp>
        <p:nvSpPr>
          <p:cNvPr id="1142" name="Google Shape;1142;g27fe91ecb18_0_346"/>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43" name="Google Shape;1143;g27fe91ecb18_0_346"/>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7" name="Shape 1147"/>
        <p:cNvGrpSpPr/>
        <p:nvPr/>
      </p:nvGrpSpPr>
      <p:grpSpPr>
        <a:xfrm>
          <a:off x="0" y="0"/>
          <a:ext cx="0" cy="0"/>
          <a:chOff x="0" y="0"/>
          <a:chExt cx="0" cy="0"/>
        </a:xfrm>
      </p:grpSpPr>
      <p:sp>
        <p:nvSpPr>
          <p:cNvPr id="1148" name="Google Shape;1148;g27fe91ecb18_0_353"/>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Chatbot Workflow</a:t>
            </a:r>
            <a:endParaRPr b="0" i="0" sz="3700" u="none" cap="none" strike="noStrike">
              <a:solidFill>
                <a:srgbClr val="000000"/>
              </a:solidFill>
              <a:latin typeface="Arial"/>
              <a:ea typeface="Arial"/>
              <a:cs typeface="Arial"/>
              <a:sym typeface="Arial"/>
            </a:endParaRPr>
          </a:p>
        </p:txBody>
      </p:sp>
      <p:sp>
        <p:nvSpPr>
          <p:cNvPr id="1149" name="Google Shape;1149;g27fe91ecb18_0_353"/>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0" lvl="0" marL="203200" marR="0" rtl="0" algn="l">
              <a:lnSpc>
                <a:spcPct val="115000"/>
              </a:lnSpc>
              <a:spcBef>
                <a:spcPts val="3200"/>
              </a:spcBef>
              <a:spcAft>
                <a:spcPts val="0"/>
              </a:spcAft>
              <a:buClr>
                <a:srgbClr val="000000"/>
              </a:buClr>
              <a:buSzPts val="6400"/>
              <a:buFont typeface="Arial"/>
              <a:buNone/>
            </a:pPr>
            <a:r>
              <a:rPr b="0" i="0" lang="en-US" sz="6400" u="none" cap="none" strike="noStrike">
                <a:solidFill>
                  <a:schemeClr val="dk1"/>
                </a:solidFill>
                <a:latin typeface="Arial"/>
                <a:ea typeface="Arial"/>
                <a:cs typeface="Arial"/>
                <a:sym typeface="Arial"/>
              </a:rPr>
              <a:t>1. Brainstorm what we need…with the help of AI!</a:t>
            </a:r>
            <a:endParaRPr b="0" i="0" sz="3700" u="none" cap="none" strike="noStrike">
              <a:solidFill>
                <a:srgbClr val="000000"/>
              </a:solidFill>
              <a:latin typeface="Arial"/>
              <a:ea typeface="Arial"/>
              <a:cs typeface="Arial"/>
              <a:sym typeface="Arial"/>
            </a:endParaRPr>
          </a:p>
        </p:txBody>
      </p:sp>
      <p:sp>
        <p:nvSpPr>
          <p:cNvPr id="1150" name="Google Shape;1150;g27fe91ecb18_0_353"/>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51" name="Google Shape;1151;g27fe91ecb18_0_353"/>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cxnSp>
        <p:nvCxnSpPr>
          <p:cNvPr id="111" name="Google Shape;111;p6"/>
          <p:cNvCxnSpPr/>
          <p:nvPr/>
        </p:nvCxnSpPr>
        <p:spPr>
          <a:xfrm flipH="1" rot="10800000">
            <a:off x="6756997" y="1597827"/>
            <a:ext cx="2"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112" name="Google Shape;112;p6"/>
          <p:cNvCxnSpPr/>
          <p:nvPr/>
        </p:nvCxnSpPr>
        <p:spPr>
          <a:xfrm rot="10800000">
            <a:off x="5830539" y="11185949"/>
            <a:ext cx="13196334" cy="2"/>
          </a:xfrm>
          <a:prstGeom prst="straightConnector1">
            <a:avLst/>
          </a:prstGeom>
          <a:noFill/>
          <a:ln cap="flat" cmpd="sng" w="38100">
            <a:solidFill>
              <a:srgbClr val="D5D5D5"/>
            </a:solidFill>
            <a:prstDash val="solid"/>
            <a:miter lim="400000"/>
            <a:headEnd len="sm" w="sm" type="none"/>
            <a:tailEnd len="sm" w="sm" type="none"/>
          </a:ln>
        </p:spPr>
      </p:cxnSp>
      <p:sp>
        <p:nvSpPr>
          <p:cNvPr id="113" name="Google Shape;113;p6"/>
          <p:cNvSpPr/>
          <p:nvPr/>
        </p:nvSpPr>
        <p:spPr>
          <a:xfrm>
            <a:off x="7576494" y="10314252"/>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4" name="Google Shape;114;p6"/>
          <p:cNvSpPr/>
          <p:nvPr/>
        </p:nvSpPr>
        <p:spPr>
          <a:xfrm>
            <a:off x="8699388" y="10314252"/>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5" name="Google Shape;115;p6"/>
          <p:cNvSpPr/>
          <p:nvPr/>
        </p:nvSpPr>
        <p:spPr>
          <a:xfrm>
            <a:off x="8137942" y="8938708"/>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6" name="Google Shape;116;p6"/>
          <p:cNvSpPr/>
          <p:nvPr/>
        </p:nvSpPr>
        <p:spPr>
          <a:xfrm>
            <a:off x="8137942" y="10089674"/>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7" name="Google Shape;117;p6"/>
          <p:cNvSpPr/>
          <p:nvPr/>
        </p:nvSpPr>
        <p:spPr>
          <a:xfrm>
            <a:off x="7546766" y="9418332"/>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8" name="Google Shape;118;p6"/>
          <p:cNvSpPr/>
          <p:nvPr/>
        </p:nvSpPr>
        <p:spPr>
          <a:xfrm>
            <a:off x="8249402" y="9514192"/>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9" name="Google Shape;119;p6"/>
          <p:cNvSpPr/>
          <p:nvPr/>
        </p:nvSpPr>
        <p:spPr>
          <a:xfrm>
            <a:off x="8952038" y="9626480"/>
            <a:ext cx="349480" cy="349480"/>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0" name="Google Shape;120;p6"/>
          <p:cNvSpPr txBox="1"/>
          <p:nvPr/>
        </p:nvSpPr>
        <p:spPr>
          <a:xfrm>
            <a:off x="5353461" y="1707361"/>
            <a:ext cx="1331978"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5E5E5E"/>
                </a:solidFill>
                <a:latin typeface="Helvetica Neue"/>
                <a:ea typeface="Helvetica Neue"/>
                <a:cs typeface="Helvetica Neue"/>
                <a:sym typeface="Helvetica Neue"/>
              </a:rPr>
              <a:t>Comfort</a:t>
            </a:r>
            <a:endParaRPr b="0" i="0" sz="1800" u="none" cap="none" strike="noStrike">
              <a:solidFill>
                <a:srgbClr val="000000"/>
              </a:solidFill>
              <a:latin typeface="Arial"/>
              <a:ea typeface="Arial"/>
              <a:cs typeface="Arial"/>
              <a:sym typeface="Arial"/>
            </a:endParaRPr>
          </a:p>
        </p:txBody>
      </p:sp>
      <p:sp>
        <p:nvSpPr>
          <p:cNvPr id="121" name="Google Shape;121;p6"/>
          <p:cNvSpPr txBox="1"/>
          <p:nvPr/>
        </p:nvSpPr>
        <p:spPr>
          <a:xfrm>
            <a:off x="17739626" y="11674740"/>
            <a:ext cx="1290924" cy="48515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5E5E5E"/>
                </a:solidFill>
                <a:latin typeface="Helvetica Neue"/>
                <a:ea typeface="Helvetica Neue"/>
                <a:cs typeface="Helvetica Neue"/>
                <a:sym typeface="Helvetica Neue"/>
              </a:rPr>
              <a:t>Fashion</a:t>
            </a:r>
            <a:endParaRPr b="0" i="0" sz="1800" u="none" cap="none" strike="noStrike">
              <a:solidFill>
                <a:srgbClr val="000000"/>
              </a:solidFill>
              <a:latin typeface="Arial"/>
              <a:ea typeface="Arial"/>
              <a:cs typeface="Arial"/>
              <a:sym typeface="Arial"/>
            </a:endParaRPr>
          </a:p>
        </p:txBody>
      </p:sp>
      <p:sp>
        <p:nvSpPr>
          <p:cNvPr id="122" name="Google Shape;122;p6"/>
          <p:cNvSpPr/>
          <p:nvPr/>
        </p:nvSpPr>
        <p:spPr>
          <a:xfrm>
            <a:off x="10346700" y="3316754"/>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3" name="Google Shape;123;p6"/>
          <p:cNvSpPr/>
          <p:nvPr/>
        </p:nvSpPr>
        <p:spPr>
          <a:xfrm>
            <a:off x="11469592" y="3316754"/>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4" name="Google Shape;124;p6"/>
          <p:cNvSpPr/>
          <p:nvPr/>
        </p:nvSpPr>
        <p:spPr>
          <a:xfrm>
            <a:off x="12354724" y="1941210"/>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5" name="Google Shape;125;p6"/>
          <p:cNvSpPr/>
          <p:nvPr/>
        </p:nvSpPr>
        <p:spPr>
          <a:xfrm>
            <a:off x="10908148" y="3092176"/>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6" name="Google Shape;126;p6"/>
          <p:cNvSpPr/>
          <p:nvPr/>
        </p:nvSpPr>
        <p:spPr>
          <a:xfrm>
            <a:off x="12640068" y="3791688"/>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7" name="Google Shape;127;p6"/>
          <p:cNvSpPr/>
          <p:nvPr/>
        </p:nvSpPr>
        <p:spPr>
          <a:xfrm>
            <a:off x="11469592" y="1941210"/>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8" name="Google Shape;128;p6"/>
          <p:cNvSpPr/>
          <p:nvPr/>
        </p:nvSpPr>
        <p:spPr>
          <a:xfrm>
            <a:off x="11722244" y="2628982"/>
            <a:ext cx="349480"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9" name="Google Shape;129;p6"/>
          <p:cNvSpPr/>
          <p:nvPr/>
        </p:nvSpPr>
        <p:spPr>
          <a:xfrm>
            <a:off x="16631018" y="2497992"/>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0" name="Google Shape;130;p6"/>
          <p:cNvSpPr/>
          <p:nvPr/>
        </p:nvSpPr>
        <p:spPr>
          <a:xfrm>
            <a:off x="17192464" y="3185764"/>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1" name="Google Shape;131;p6"/>
          <p:cNvSpPr/>
          <p:nvPr/>
        </p:nvSpPr>
        <p:spPr>
          <a:xfrm>
            <a:off x="18036636" y="1810220"/>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2" name="Google Shape;132;p6"/>
          <p:cNvSpPr/>
          <p:nvPr/>
        </p:nvSpPr>
        <p:spPr>
          <a:xfrm>
            <a:off x="16631018" y="1556110"/>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3" name="Google Shape;133;p6"/>
          <p:cNvSpPr/>
          <p:nvPr/>
        </p:nvSpPr>
        <p:spPr>
          <a:xfrm>
            <a:off x="18036636" y="3185764"/>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4" name="Google Shape;134;p6"/>
          <p:cNvSpPr/>
          <p:nvPr/>
        </p:nvSpPr>
        <p:spPr>
          <a:xfrm>
            <a:off x="17192464" y="1810220"/>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5" name="Google Shape;135;p6"/>
          <p:cNvSpPr/>
          <p:nvPr/>
        </p:nvSpPr>
        <p:spPr>
          <a:xfrm>
            <a:off x="17445114" y="2497992"/>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6" name="Google Shape;136;p6"/>
          <p:cNvSpPr/>
          <p:nvPr/>
        </p:nvSpPr>
        <p:spPr>
          <a:xfrm>
            <a:off x="16973182" y="7946476"/>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7" name="Google Shape;137;p6"/>
          <p:cNvSpPr/>
          <p:nvPr/>
        </p:nvSpPr>
        <p:spPr>
          <a:xfrm>
            <a:off x="18096076" y="7946476"/>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8" name="Google Shape;138;p6"/>
          <p:cNvSpPr/>
          <p:nvPr/>
        </p:nvSpPr>
        <p:spPr>
          <a:xfrm>
            <a:off x="17895272" y="7004280"/>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9" name="Google Shape;139;p6"/>
          <p:cNvSpPr/>
          <p:nvPr/>
        </p:nvSpPr>
        <p:spPr>
          <a:xfrm>
            <a:off x="17895272" y="6062086"/>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0" name="Google Shape;140;p6"/>
          <p:cNvSpPr/>
          <p:nvPr/>
        </p:nvSpPr>
        <p:spPr>
          <a:xfrm>
            <a:off x="16505516" y="6704114"/>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1" name="Google Shape;141;p6"/>
          <p:cNvSpPr/>
          <p:nvPr/>
        </p:nvSpPr>
        <p:spPr>
          <a:xfrm>
            <a:off x="17167362" y="6189454"/>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2" name="Google Shape;142;p6"/>
          <p:cNvSpPr/>
          <p:nvPr/>
        </p:nvSpPr>
        <p:spPr>
          <a:xfrm>
            <a:off x="17333828" y="7308906"/>
            <a:ext cx="349480" cy="349480"/>
          </a:xfrm>
          <a:prstGeom prst="ellipse">
            <a:avLst/>
          </a:prstGeom>
          <a:solidFill>
            <a:srgbClr val="55C1FF"/>
          </a:solidFill>
          <a:ln cap="flat" cmpd="sng" w="635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3" name="Google Shape;143;p6"/>
          <p:cNvSpPr/>
          <p:nvPr/>
        </p:nvSpPr>
        <p:spPr>
          <a:xfrm>
            <a:off x="13132838" y="8983972"/>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4" name="Google Shape;144;p6"/>
          <p:cNvSpPr/>
          <p:nvPr/>
        </p:nvSpPr>
        <p:spPr>
          <a:xfrm>
            <a:off x="14455478" y="6908980"/>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5" name="Google Shape;145;p6"/>
          <p:cNvSpPr/>
          <p:nvPr/>
        </p:nvSpPr>
        <p:spPr>
          <a:xfrm>
            <a:off x="14764356" y="8983972"/>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6" name="Google Shape;146;p6"/>
          <p:cNvSpPr/>
          <p:nvPr/>
        </p:nvSpPr>
        <p:spPr>
          <a:xfrm>
            <a:off x="12815772" y="8051014"/>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7" name="Google Shape;147;p6"/>
          <p:cNvSpPr/>
          <p:nvPr/>
        </p:nvSpPr>
        <p:spPr>
          <a:xfrm>
            <a:off x="11902554" y="7418222"/>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8" name="Google Shape;148;p6"/>
          <p:cNvSpPr/>
          <p:nvPr/>
        </p:nvSpPr>
        <p:spPr>
          <a:xfrm>
            <a:off x="13132838" y="7118056"/>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9" name="Google Shape;149;p6"/>
          <p:cNvSpPr/>
          <p:nvPr/>
        </p:nvSpPr>
        <p:spPr>
          <a:xfrm>
            <a:off x="13848870" y="8051014"/>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0" name="Google Shape;150;p6"/>
          <p:cNvSpPr/>
          <p:nvPr/>
        </p:nvSpPr>
        <p:spPr>
          <a:xfrm>
            <a:off x="8137942" y="598037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1" name="Google Shape;151;p6"/>
          <p:cNvSpPr/>
          <p:nvPr/>
        </p:nvSpPr>
        <p:spPr>
          <a:xfrm>
            <a:off x="9260834" y="598037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2" name="Google Shape;152;p6"/>
          <p:cNvSpPr/>
          <p:nvPr/>
        </p:nvSpPr>
        <p:spPr>
          <a:xfrm>
            <a:off x="8137942" y="525049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3" name="Google Shape;153;p6"/>
          <p:cNvSpPr/>
          <p:nvPr/>
        </p:nvSpPr>
        <p:spPr>
          <a:xfrm>
            <a:off x="8699388" y="5755800"/>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4" name="Google Shape;154;p6"/>
          <p:cNvSpPr/>
          <p:nvPr/>
        </p:nvSpPr>
        <p:spPr>
          <a:xfrm>
            <a:off x="8475200" y="452061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5" name="Google Shape;155;p6"/>
          <p:cNvSpPr/>
          <p:nvPr/>
        </p:nvSpPr>
        <p:spPr>
          <a:xfrm>
            <a:off x="9260834" y="4604834"/>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6" name="Google Shape;156;p6"/>
          <p:cNvSpPr/>
          <p:nvPr/>
        </p:nvSpPr>
        <p:spPr>
          <a:xfrm>
            <a:off x="8699388" y="649503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grpSp>
        <p:nvGrpSpPr>
          <p:cNvPr id="157" name="Google Shape;157;p6"/>
          <p:cNvGrpSpPr/>
          <p:nvPr/>
        </p:nvGrpSpPr>
        <p:grpSpPr>
          <a:xfrm>
            <a:off x="9524387" y="1471223"/>
            <a:ext cx="1536294" cy="1270002"/>
            <a:chOff x="1271073" y="552721"/>
            <a:chExt cx="1536291" cy="1270001"/>
          </a:xfrm>
        </p:grpSpPr>
        <p:cxnSp>
          <p:nvCxnSpPr>
            <p:cNvPr id="158" name="Google Shape;158;p6"/>
            <p:cNvCxnSpPr/>
            <p:nvPr/>
          </p:nvCxnSpPr>
          <p:spPr>
            <a:xfrm>
              <a:off x="1271073" y="552721"/>
              <a:ext cx="1270001" cy="1270001"/>
            </a:xfrm>
            <a:prstGeom prst="straightConnector1">
              <a:avLst/>
            </a:prstGeom>
            <a:noFill/>
            <a:ln>
              <a:noFill/>
            </a:ln>
          </p:spPr>
        </p:cxnSp>
        <p:pic>
          <p:nvPicPr>
            <p:cNvPr descr="Line Line" id="159" name="Google Shape;159;p6"/>
            <p:cNvPicPr preferRelativeResize="0"/>
            <p:nvPr/>
          </p:nvPicPr>
          <p:blipFill rotWithShape="1">
            <a:blip r:embed="rId3">
              <a:alphaModFix/>
            </a:blip>
            <a:srcRect b="0" l="0" r="0" t="0"/>
            <a:stretch/>
          </p:blipFill>
          <p:spPr>
            <a:xfrm rot="1357476">
              <a:off x="1676369" y="1269608"/>
              <a:ext cx="1113842" cy="311994"/>
            </a:xfrm>
            <a:prstGeom prst="rect">
              <a:avLst/>
            </a:prstGeom>
            <a:noFill/>
            <a:ln>
              <a:noFill/>
            </a:ln>
          </p:spPr>
        </p:pic>
      </p:grpSp>
      <p:grpSp>
        <p:nvGrpSpPr>
          <p:cNvPr id="160" name="Google Shape;160;p6"/>
          <p:cNvGrpSpPr/>
          <p:nvPr/>
        </p:nvGrpSpPr>
        <p:grpSpPr>
          <a:xfrm>
            <a:off x="15938653" y="4627570"/>
            <a:ext cx="1619942" cy="1519392"/>
            <a:chOff x="863088" y="552721"/>
            <a:chExt cx="1619940" cy="1519390"/>
          </a:xfrm>
        </p:grpSpPr>
        <p:cxnSp>
          <p:nvCxnSpPr>
            <p:cNvPr id="161" name="Google Shape;161;p6"/>
            <p:cNvCxnSpPr/>
            <p:nvPr/>
          </p:nvCxnSpPr>
          <p:spPr>
            <a:xfrm>
              <a:off x="1213027" y="552721"/>
              <a:ext cx="1270001" cy="1270001"/>
            </a:xfrm>
            <a:prstGeom prst="straightConnector1">
              <a:avLst/>
            </a:prstGeom>
            <a:noFill/>
            <a:ln>
              <a:noFill/>
            </a:ln>
          </p:spPr>
        </p:cxnSp>
        <p:pic>
          <p:nvPicPr>
            <p:cNvPr descr="Line Line" id="162" name="Google Shape;162;p6"/>
            <p:cNvPicPr preferRelativeResize="0"/>
            <p:nvPr/>
          </p:nvPicPr>
          <p:blipFill rotWithShape="1">
            <a:blip r:embed="rId4">
              <a:alphaModFix/>
            </a:blip>
            <a:srcRect b="0" l="0" r="0" t="0"/>
            <a:stretch/>
          </p:blipFill>
          <p:spPr>
            <a:xfrm rot="3468305">
              <a:off x="791664" y="1464516"/>
              <a:ext cx="870870" cy="311994"/>
            </a:xfrm>
            <a:prstGeom prst="rect">
              <a:avLst/>
            </a:prstGeom>
            <a:noFill/>
            <a:ln>
              <a:noFill/>
            </a:ln>
          </p:spPr>
        </p:pic>
      </p:grpSp>
      <p:grpSp>
        <p:nvGrpSpPr>
          <p:cNvPr id="163" name="Google Shape;163;p6"/>
          <p:cNvGrpSpPr/>
          <p:nvPr/>
        </p:nvGrpSpPr>
        <p:grpSpPr>
          <a:xfrm>
            <a:off x="18635538" y="1328885"/>
            <a:ext cx="2162948" cy="1270002"/>
            <a:chOff x="262037" y="298721"/>
            <a:chExt cx="2162946" cy="1270001"/>
          </a:xfrm>
        </p:grpSpPr>
        <p:cxnSp>
          <p:nvCxnSpPr>
            <p:cNvPr id="164" name="Google Shape;164;p6"/>
            <p:cNvCxnSpPr/>
            <p:nvPr/>
          </p:nvCxnSpPr>
          <p:spPr>
            <a:xfrm>
              <a:off x="1154982" y="298721"/>
              <a:ext cx="1270001" cy="1270001"/>
            </a:xfrm>
            <a:prstGeom prst="straightConnector1">
              <a:avLst/>
            </a:prstGeom>
            <a:noFill/>
            <a:ln>
              <a:noFill/>
            </a:ln>
          </p:spPr>
        </p:cxnSp>
        <p:pic>
          <p:nvPicPr>
            <p:cNvPr descr="Line Line" id="165" name="Google Shape;165;p6"/>
            <p:cNvPicPr preferRelativeResize="0"/>
            <p:nvPr/>
          </p:nvPicPr>
          <p:blipFill rotWithShape="1">
            <a:blip r:embed="rId5">
              <a:alphaModFix/>
            </a:blip>
            <a:srcRect b="0" l="0" r="0" t="0"/>
            <a:stretch/>
          </p:blipFill>
          <p:spPr>
            <a:xfrm rot="8100000">
              <a:off x="234539" y="939278"/>
              <a:ext cx="940989" cy="311994"/>
            </a:xfrm>
            <a:prstGeom prst="rect">
              <a:avLst/>
            </a:prstGeom>
            <a:noFill/>
            <a:ln>
              <a:noFill/>
            </a:ln>
          </p:spPr>
        </p:pic>
      </p:grpSp>
      <p:sp>
        <p:nvSpPr>
          <p:cNvPr id="166" name="Google Shape;166;p6"/>
          <p:cNvSpPr txBox="1"/>
          <p:nvPr/>
        </p:nvSpPr>
        <p:spPr>
          <a:xfrm>
            <a:off x="307417" y="335745"/>
            <a:ext cx="4476300" cy="771300"/>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3"/>
                                        </p:tgtEl>
                                      </p:cBhvr>
                                    </p:animEffect>
                                    <p:set>
                                      <p:cBhvr>
                                        <p:cTn dur="1" fill="hold">
                                          <p:stCondLst>
                                            <p:cond delay="500"/>
                                          </p:stCondLst>
                                        </p:cTn>
                                        <p:tgtEl>
                                          <p:spTgt spid="16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7"/>
                                        </p:tgtEl>
                                      </p:cBhvr>
                                    </p:animEffect>
                                    <p:set>
                                      <p:cBhvr>
                                        <p:cTn dur="1" fill="hold">
                                          <p:stCondLst>
                                            <p:cond delay="500"/>
                                          </p:stCondLst>
                                        </p:cTn>
                                        <p:tgtEl>
                                          <p:spTgt spid="157"/>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60"/>
                                        </p:tgtEl>
                                      </p:cBhvr>
                                    </p:animEffect>
                                    <p:set>
                                      <p:cBhvr>
                                        <p:cTn dur="1" fill="hold">
                                          <p:stCondLst>
                                            <p:cond delay="500"/>
                                          </p:stCondLst>
                                        </p:cTn>
                                        <p:tgtEl>
                                          <p:spTgt spid="1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5" name="Shape 1155"/>
        <p:cNvGrpSpPr/>
        <p:nvPr/>
      </p:nvGrpSpPr>
      <p:grpSpPr>
        <a:xfrm>
          <a:off x="0" y="0"/>
          <a:ext cx="0" cy="0"/>
          <a:chOff x="0" y="0"/>
          <a:chExt cx="0" cy="0"/>
        </a:xfrm>
      </p:grpSpPr>
      <p:sp>
        <p:nvSpPr>
          <p:cNvPr id="1156" name="Google Shape;1156;g27fe91ecb18_0_360"/>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Chatbot Workflow</a:t>
            </a:r>
            <a:endParaRPr b="0" i="0" sz="3700" u="none" cap="none" strike="noStrike">
              <a:solidFill>
                <a:srgbClr val="000000"/>
              </a:solidFill>
              <a:latin typeface="Arial"/>
              <a:ea typeface="Arial"/>
              <a:cs typeface="Arial"/>
              <a:sym typeface="Arial"/>
            </a:endParaRPr>
          </a:p>
        </p:txBody>
      </p:sp>
      <p:sp>
        <p:nvSpPr>
          <p:cNvPr id="1157" name="Google Shape;1157;g27fe91ecb18_0_360"/>
          <p:cNvSpPr txBox="1"/>
          <p:nvPr/>
        </p:nvSpPr>
        <p:spPr>
          <a:xfrm>
            <a:off x="838800" y="1718333"/>
            <a:ext cx="22706400" cy="3021000"/>
          </a:xfrm>
          <a:prstGeom prst="rect">
            <a:avLst/>
          </a:prstGeom>
          <a:noFill/>
          <a:ln>
            <a:noFill/>
          </a:ln>
        </p:spPr>
        <p:txBody>
          <a:bodyPr anchorCtr="0" anchor="t" bIns="243800" lIns="243800" spcFirstLastPara="1" rIns="243800" wrap="square" tIns="243800">
            <a:spAutoFit/>
          </a:bodyPr>
          <a:lstStyle/>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Brainstorm what we need…with the help of AI!</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Turn the ideas into a workflow…with the help of AI!</a:t>
            </a:r>
            <a:endParaRPr b="0" i="0" sz="3700" u="none" cap="none" strike="noStrike">
              <a:solidFill>
                <a:srgbClr val="000000"/>
              </a:solidFill>
              <a:latin typeface="Arial"/>
              <a:ea typeface="Arial"/>
              <a:cs typeface="Arial"/>
              <a:sym typeface="Arial"/>
            </a:endParaRPr>
          </a:p>
        </p:txBody>
      </p:sp>
      <p:sp>
        <p:nvSpPr>
          <p:cNvPr id="1158" name="Google Shape;1158;g27fe91ecb18_0_360"/>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59" name="Google Shape;1159;g27fe91ecb18_0_360"/>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3" name="Shape 1163"/>
        <p:cNvGrpSpPr/>
        <p:nvPr/>
      </p:nvGrpSpPr>
      <p:grpSpPr>
        <a:xfrm>
          <a:off x="0" y="0"/>
          <a:ext cx="0" cy="0"/>
          <a:chOff x="0" y="0"/>
          <a:chExt cx="0" cy="0"/>
        </a:xfrm>
      </p:grpSpPr>
      <p:sp>
        <p:nvSpPr>
          <p:cNvPr id="1164" name="Google Shape;1164;g27fe91ecb18_0_367"/>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Chatbot Workflow</a:t>
            </a:r>
            <a:endParaRPr b="0" i="0" sz="3700" u="none" cap="none" strike="noStrike">
              <a:solidFill>
                <a:srgbClr val="000000"/>
              </a:solidFill>
              <a:latin typeface="Arial"/>
              <a:ea typeface="Arial"/>
              <a:cs typeface="Arial"/>
              <a:sym typeface="Arial"/>
            </a:endParaRPr>
          </a:p>
        </p:txBody>
      </p:sp>
      <p:sp>
        <p:nvSpPr>
          <p:cNvPr id="1165" name="Google Shape;1165;g27fe91ecb18_0_367"/>
          <p:cNvSpPr txBox="1"/>
          <p:nvPr/>
        </p:nvSpPr>
        <p:spPr>
          <a:xfrm>
            <a:off x="838800" y="1718333"/>
            <a:ext cx="22706400" cy="6107700"/>
          </a:xfrm>
          <a:prstGeom prst="rect">
            <a:avLst/>
          </a:prstGeom>
          <a:noFill/>
          <a:ln>
            <a:noFill/>
          </a:ln>
        </p:spPr>
        <p:txBody>
          <a:bodyPr anchorCtr="0" anchor="t" bIns="243800" lIns="243800" spcFirstLastPara="1" rIns="243800" wrap="square" tIns="243800">
            <a:spAutoFit/>
          </a:bodyPr>
          <a:lstStyle/>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Brainstorm what we need…with the help of AI!</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Turn the ideas into a workflow…with the help of AI!</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Edit the workflow as necessary.</a:t>
            </a:r>
            <a:endParaRPr b="0" i="0" sz="3700" u="none" cap="none" strike="noStrike">
              <a:solidFill>
                <a:srgbClr val="000000"/>
              </a:solidFill>
              <a:latin typeface="Arial"/>
              <a:ea typeface="Arial"/>
              <a:cs typeface="Arial"/>
              <a:sym typeface="Arial"/>
            </a:endParaRPr>
          </a:p>
          <a:p>
            <a:pPr indent="-812800" lvl="0" marL="1422400" marR="0" rtl="0" algn="l">
              <a:lnSpc>
                <a:spcPct val="115000"/>
              </a:lnSpc>
              <a:spcBef>
                <a:spcPts val="3200"/>
              </a:spcBef>
              <a:spcAft>
                <a:spcPts val="0"/>
              </a:spcAft>
              <a:buClr>
                <a:schemeClr val="dk1"/>
              </a:buClr>
              <a:buSzPts val="6400"/>
              <a:buFont typeface="Arial"/>
              <a:buNone/>
            </a:pPr>
            <a:r>
              <a:t/>
            </a:r>
            <a:endParaRPr b="0" i="0" sz="6400" u="none" cap="none" strike="noStrike">
              <a:solidFill>
                <a:schemeClr val="dk1"/>
              </a:solidFill>
              <a:latin typeface="Arial"/>
              <a:ea typeface="Arial"/>
              <a:cs typeface="Arial"/>
              <a:sym typeface="Arial"/>
            </a:endParaRPr>
          </a:p>
        </p:txBody>
      </p:sp>
      <p:sp>
        <p:nvSpPr>
          <p:cNvPr id="1166" name="Google Shape;1166;g27fe91ecb18_0_36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67" name="Google Shape;1167;g27fe91ecb18_0_367"/>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1" name="Shape 1171"/>
        <p:cNvGrpSpPr/>
        <p:nvPr/>
      </p:nvGrpSpPr>
      <p:grpSpPr>
        <a:xfrm>
          <a:off x="0" y="0"/>
          <a:ext cx="0" cy="0"/>
          <a:chOff x="0" y="0"/>
          <a:chExt cx="0" cy="0"/>
        </a:xfrm>
      </p:grpSpPr>
      <p:sp>
        <p:nvSpPr>
          <p:cNvPr id="1172" name="Google Shape;1172;g27fe91ecb18_0_374"/>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Chatbot Workflow</a:t>
            </a:r>
            <a:endParaRPr b="0" i="0" sz="3700" u="none" cap="none" strike="noStrike">
              <a:solidFill>
                <a:srgbClr val="000000"/>
              </a:solidFill>
              <a:latin typeface="Arial"/>
              <a:ea typeface="Arial"/>
              <a:cs typeface="Arial"/>
              <a:sym typeface="Arial"/>
            </a:endParaRPr>
          </a:p>
        </p:txBody>
      </p:sp>
      <p:sp>
        <p:nvSpPr>
          <p:cNvPr id="1173" name="Google Shape;1173;g27fe91ecb18_0_374"/>
          <p:cNvSpPr txBox="1"/>
          <p:nvPr/>
        </p:nvSpPr>
        <p:spPr>
          <a:xfrm>
            <a:off x="838800" y="1718333"/>
            <a:ext cx="22706400" cy="7650900"/>
          </a:xfrm>
          <a:prstGeom prst="rect">
            <a:avLst/>
          </a:prstGeom>
          <a:noFill/>
          <a:ln>
            <a:noFill/>
          </a:ln>
        </p:spPr>
        <p:txBody>
          <a:bodyPr anchorCtr="0" anchor="t" bIns="243800" lIns="243800" spcFirstLastPara="1" rIns="243800" wrap="square" tIns="243800">
            <a:spAutoFit/>
          </a:bodyPr>
          <a:lstStyle/>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Brainstorm what we need…with the help of AI!</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Turn the ideas into a workflow…with the help of AI!</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Edit the workflow as necessary.</a:t>
            </a:r>
            <a:endParaRPr b="0" i="0" sz="3700" u="none" cap="none" strike="noStrike">
              <a:solidFill>
                <a:srgbClr val="000000"/>
              </a:solidFill>
              <a:latin typeface="Arial"/>
              <a:ea typeface="Arial"/>
              <a:cs typeface="Arial"/>
              <a:sym typeface="Arial"/>
            </a:endParaRPr>
          </a:p>
          <a:p>
            <a:pPr indent="-1219200" lvl="0" marL="1422400" marR="0" rtl="0" algn="l">
              <a:lnSpc>
                <a:spcPct val="115000"/>
              </a:lnSpc>
              <a:spcBef>
                <a:spcPts val="3200"/>
              </a:spcBef>
              <a:spcAft>
                <a:spcPts val="0"/>
              </a:spcAft>
              <a:buClr>
                <a:schemeClr val="dk1"/>
              </a:buClr>
              <a:buSzPts val="6400"/>
              <a:buFont typeface="Arial"/>
              <a:buAutoNum type="arabicPeriod"/>
            </a:pPr>
            <a:r>
              <a:rPr b="0" i="0" lang="en-US" sz="6400" u="none" cap="none" strike="noStrike">
                <a:solidFill>
                  <a:schemeClr val="dk1"/>
                </a:solidFill>
                <a:latin typeface="Arial"/>
                <a:ea typeface="Arial"/>
                <a:cs typeface="Arial"/>
                <a:sym typeface="Arial"/>
              </a:rPr>
              <a:t>Execute the workflow…with the help of AI!*</a:t>
            </a:r>
            <a:endParaRPr b="0" i="0" sz="3700" u="none" cap="none" strike="noStrike">
              <a:solidFill>
                <a:srgbClr val="000000"/>
              </a:solidFill>
              <a:latin typeface="Arial"/>
              <a:ea typeface="Arial"/>
              <a:cs typeface="Arial"/>
              <a:sym typeface="Arial"/>
            </a:endParaRPr>
          </a:p>
          <a:p>
            <a:pPr indent="-812800" lvl="0" marL="1422400" marR="0" rtl="0" algn="l">
              <a:lnSpc>
                <a:spcPct val="115000"/>
              </a:lnSpc>
              <a:spcBef>
                <a:spcPts val="3200"/>
              </a:spcBef>
              <a:spcAft>
                <a:spcPts val="0"/>
              </a:spcAft>
              <a:buClr>
                <a:schemeClr val="dk1"/>
              </a:buClr>
              <a:buSzPts val="6400"/>
              <a:buFont typeface="Arial"/>
              <a:buNone/>
            </a:pPr>
            <a:r>
              <a:t/>
            </a:r>
            <a:endParaRPr b="0" i="0" sz="6400" u="none" cap="none" strike="noStrike">
              <a:solidFill>
                <a:schemeClr val="dk1"/>
              </a:solidFill>
              <a:latin typeface="Arial"/>
              <a:ea typeface="Arial"/>
              <a:cs typeface="Arial"/>
              <a:sym typeface="Arial"/>
            </a:endParaRPr>
          </a:p>
        </p:txBody>
      </p:sp>
      <p:sp>
        <p:nvSpPr>
          <p:cNvPr id="1174" name="Google Shape;1174;g27fe91ecb18_0_374"/>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75" name="Google Shape;1175;g27fe91ecb18_0_374"/>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9" name="Shape 1179"/>
        <p:cNvGrpSpPr/>
        <p:nvPr/>
      </p:nvGrpSpPr>
      <p:grpSpPr>
        <a:xfrm>
          <a:off x="0" y="0"/>
          <a:ext cx="0" cy="0"/>
          <a:chOff x="0" y="0"/>
          <a:chExt cx="0" cy="0"/>
        </a:xfrm>
      </p:grpSpPr>
      <p:sp>
        <p:nvSpPr>
          <p:cNvPr id="1180" name="Google Shape;1180;g27fe91ecb18_0_381"/>
          <p:cNvSpPr txBox="1"/>
          <p:nvPr/>
        </p:nvSpPr>
        <p:spPr>
          <a:xfrm>
            <a:off x="1194400" y="5134000"/>
            <a:ext cx="21995100" cy="34479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CASE STUDY: Making a demo slide deck with AI</a:t>
            </a:r>
            <a:endParaRPr b="0" i="0" sz="9600" u="none" cap="none" strike="noStrike">
              <a:solidFill>
                <a:srgbClr val="006C65"/>
              </a:solidFill>
              <a:latin typeface="Helvetica Neue"/>
              <a:ea typeface="Helvetica Neue"/>
              <a:cs typeface="Helvetica Neue"/>
              <a:sym typeface="Helvetica Neue"/>
            </a:endParaRPr>
          </a:p>
        </p:txBody>
      </p:sp>
      <p:sp>
        <p:nvSpPr>
          <p:cNvPr id="1181" name="Google Shape;1181;g27fe91ecb18_0_381"/>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82" name="Google Shape;1182;g27fe91ecb18_0_381"/>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6" name="Shape 1186"/>
        <p:cNvGrpSpPr/>
        <p:nvPr/>
      </p:nvGrpSpPr>
      <p:grpSpPr>
        <a:xfrm>
          <a:off x="0" y="0"/>
          <a:ext cx="0" cy="0"/>
          <a:chOff x="0" y="0"/>
          <a:chExt cx="0" cy="0"/>
        </a:xfrm>
      </p:grpSpPr>
      <p:sp>
        <p:nvSpPr>
          <p:cNvPr id="1187" name="Google Shape;1187;g27fe91ecb18_0_387"/>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Case study: Workflow</a:t>
            </a:r>
            <a:endParaRPr b="0" i="0" sz="3700" u="none" cap="none" strike="noStrike">
              <a:solidFill>
                <a:srgbClr val="000000"/>
              </a:solidFill>
              <a:latin typeface="Arial"/>
              <a:ea typeface="Arial"/>
              <a:cs typeface="Arial"/>
              <a:sym typeface="Arial"/>
            </a:endParaRPr>
          </a:p>
        </p:txBody>
      </p:sp>
      <p:sp>
        <p:nvSpPr>
          <p:cNvPr id="1188" name="Google Shape;1188;g27fe91ecb18_0_387"/>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0" lvl="0" marL="0" marR="0" rtl="0" algn="l">
              <a:lnSpc>
                <a:spcPct val="115000"/>
              </a:lnSpc>
              <a:spcBef>
                <a:spcPts val="3200"/>
              </a:spcBef>
              <a:spcAft>
                <a:spcPts val="0"/>
              </a:spcAft>
              <a:buClr>
                <a:schemeClr val="dk1"/>
              </a:buClr>
              <a:buSzPts val="6400"/>
              <a:buFont typeface="Helvetica Neue"/>
              <a:buNone/>
            </a:pPr>
            <a:r>
              <a:t/>
            </a:r>
            <a:endParaRPr b="0" i="0" sz="6400" u="none" cap="none" strike="noStrike">
              <a:solidFill>
                <a:schemeClr val="dk1"/>
              </a:solidFill>
              <a:latin typeface="Arial"/>
              <a:ea typeface="Arial"/>
              <a:cs typeface="Arial"/>
              <a:sym typeface="Arial"/>
            </a:endParaRPr>
          </a:p>
        </p:txBody>
      </p:sp>
      <p:sp>
        <p:nvSpPr>
          <p:cNvPr descr="Gamma logo" id="1189" name="Google Shape;1189;g27fe91ecb18_0_387"/>
          <p:cNvSpPr/>
          <p:nvPr/>
        </p:nvSpPr>
        <p:spPr>
          <a:xfrm>
            <a:off x="11785600" y="6451600"/>
            <a:ext cx="812700" cy="812700"/>
          </a:xfrm>
          <a:prstGeom prst="rect">
            <a:avLst/>
          </a:prstGeom>
          <a:no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descr="Gamma.app" id="1190" name="Google Shape;1190;g27fe91ecb18_0_387"/>
          <p:cNvPicPr preferRelativeResize="0"/>
          <p:nvPr/>
        </p:nvPicPr>
        <p:blipFill rotWithShape="1">
          <a:blip r:embed="rId3">
            <a:alphaModFix/>
          </a:blip>
          <a:srcRect b="0" l="0" r="0" t="0"/>
          <a:stretch/>
        </p:blipFill>
        <p:spPr>
          <a:xfrm>
            <a:off x="5526619" y="3801899"/>
            <a:ext cx="13330763" cy="4009005"/>
          </a:xfrm>
          <a:prstGeom prst="rect">
            <a:avLst/>
          </a:prstGeom>
          <a:noFill/>
          <a:ln>
            <a:noFill/>
          </a:ln>
        </p:spPr>
      </p:pic>
      <p:pic>
        <p:nvPicPr>
          <p:cNvPr descr="ChatGPT Logo With Text" id="1191" name="Google Shape;1191;g27fe91ecb18_0_387"/>
          <p:cNvPicPr preferRelativeResize="0"/>
          <p:nvPr/>
        </p:nvPicPr>
        <p:blipFill rotWithShape="1">
          <a:blip r:embed="rId4">
            <a:alphaModFix/>
          </a:blip>
          <a:srcRect b="0" l="0" r="0" t="0"/>
          <a:stretch/>
        </p:blipFill>
        <p:spPr>
          <a:xfrm>
            <a:off x="4715933" y="8571731"/>
            <a:ext cx="14952131" cy="4394782"/>
          </a:xfrm>
          <a:prstGeom prst="rect">
            <a:avLst/>
          </a:prstGeom>
          <a:noFill/>
          <a:ln>
            <a:noFill/>
          </a:ln>
        </p:spPr>
      </p:pic>
      <p:sp>
        <p:nvSpPr>
          <p:cNvPr id="1192" name="Google Shape;1192;g27fe91ecb18_0_38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193" name="Google Shape;1193;g27fe91ecb18_0_387"/>
          <p:cNvPicPr preferRelativeResize="0"/>
          <p:nvPr/>
        </p:nvPicPr>
        <p:blipFill rotWithShape="1">
          <a:blip r:embed="rId5">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7" name="Shape 1197"/>
        <p:cNvGrpSpPr/>
        <p:nvPr/>
      </p:nvGrpSpPr>
      <p:grpSpPr>
        <a:xfrm>
          <a:off x="0" y="0"/>
          <a:ext cx="0" cy="0"/>
          <a:chOff x="0" y="0"/>
          <a:chExt cx="0" cy="0"/>
        </a:xfrm>
      </p:grpSpPr>
      <p:sp>
        <p:nvSpPr>
          <p:cNvPr id="1198" name="Google Shape;1198;g27fe91ecb18_0_397"/>
          <p:cNvSpPr txBox="1"/>
          <p:nvPr/>
        </p:nvSpPr>
        <p:spPr>
          <a:xfrm>
            <a:off x="557944" y="906880"/>
            <a:ext cx="20726400" cy="27240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02060"/>
                </a:solidFill>
                <a:latin typeface="Helvetica Neue"/>
                <a:ea typeface="Helvetica Neue"/>
                <a:cs typeface="Helvetica Neue"/>
                <a:sym typeface="Helvetica Neue"/>
              </a:rPr>
              <a:t>Case study: Understanding Gamma</a:t>
            </a:r>
            <a:endParaRPr b="0" i="0" sz="3700" u="none" cap="none" strike="noStrike">
              <a:solidFill>
                <a:srgbClr val="000000"/>
              </a:solidFill>
              <a:latin typeface="Arial"/>
              <a:ea typeface="Arial"/>
              <a:cs typeface="Arial"/>
              <a:sym typeface="Arial"/>
            </a:endParaRPr>
          </a:p>
        </p:txBody>
      </p:sp>
      <p:sp>
        <p:nvSpPr>
          <p:cNvPr descr="Gamma logo" id="1199" name="Google Shape;1199;g27fe91ecb18_0_397"/>
          <p:cNvSpPr/>
          <p:nvPr/>
        </p:nvSpPr>
        <p:spPr>
          <a:xfrm>
            <a:off x="11785600" y="6451600"/>
            <a:ext cx="812700" cy="812700"/>
          </a:xfrm>
          <a:prstGeom prst="rect">
            <a:avLst/>
          </a:prstGeom>
          <a:no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200" name="Google Shape;1200;g27fe91ecb18_0_397"/>
          <p:cNvPicPr preferRelativeResize="0"/>
          <p:nvPr/>
        </p:nvPicPr>
        <p:blipFill rotWithShape="1">
          <a:blip r:embed="rId3">
            <a:alphaModFix/>
          </a:blip>
          <a:srcRect b="0" l="0" r="0" t="0"/>
          <a:stretch/>
        </p:blipFill>
        <p:spPr>
          <a:xfrm>
            <a:off x="4591051" y="2273840"/>
            <a:ext cx="15201893" cy="11018830"/>
          </a:xfrm>
          <a:prstGeom prst="rect">
            <a:avLst/>
          </a:prstGeom>
          <a:noFill/>
          <a:ln>
            <a:noFill/>
          </a:ln>
        </p:spPr>
      </p:pic>
      <p:sp>
        <p:nvSpPr>
          <p:cNvPr id="1201" name="Google Shape;1201;g27fe91ecb18_0_397"/>
          <p:cNvSpPr/>
          <p:nvPr/>
        </p:nvSpPr>
        <p:spPr>
          <a:xfrm>
            <a:off x="8470128" y="2684965"/>
            <a:ext cx="7413600" cy="28863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202" name="Google Shape;1202;g27fe91ecb18_0_397"/>
          <p:cNvSpPr/>
          <p:nvPr/>
        </p:nvSpPr>
        <p:spPr>
          <a:xfrm>
            <a:off x="4591051" y="11442160"/>
            <a:ext cx="3879300" cy="12111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203" name="Google Shape;1203;g27fe91ecb18_0_397"/>
          <p:cNvSpPr/>
          <p:nvPr/>
        </p:nvSpPr>
        <p:spPr>
          <a:xfrm>
            <a:off x="4591051" y="4392544"/>
            <a:ext cx="3879300" cy="1923300"/>
          </a:xfrm>
          <a:prstGeom prst="rect">
            <a:avLst/>
          </a:prstGeom>
          <a:noFill/>
          <a:ln cap="flat" cmpd="sng" w="57150">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1204" name="Google Shape;1204;g27fe91ecb18_0_397"/>
          <p:cNvSpPr txBox="1"/>
          <p:nvPr/>
        </p:nvSpPr>
        <p:spPr>
          <a:xfrm>
            <a:off x="9206728" y="5245155"/>
            <a:ext cx="5940000" cy="1930800"/>
          </a:xfrm>
          <a:prstGeom prst="rect">
            <a:avLst/>
          </a:prstGeom>
          <a:noFill/>
          <a:ln>
            <a:noFill/>
          </a:ln>
        </p:spPr>
        <p:txBody>
          <a:bodyPr anchorCtr="0" anchor="t" bIns="243800" lIns="243800" spcFirstLastPara="1" rIns="243800" wrap="square" tIns="243800">
            <a:spAutoFit/>
          </a:bodyPr>
          <a:lstStyle/>
          <a:p>
            <a:pPr indent="0" lvl="0" marL="203200" marR="0" rtl="0" algn="just">
              <a:lnSpc>
                <a:spcPct val="115000"/>
              </a:lnSpc>
              <a:spcBef>
                <a:spcPts val="3200"/>
              </a:spcBef>
              <a:spcAft>
                <a:spcPts val="0"/>
              </a:spcAft>
              <a:buClr>
                <a:srgbClr val="000000"/>
              </a:buClr>
              <a:buSzPts val="2100"/>
              <a:buFont typeface="Arial"/>
              <a:buNone/>
            </a:pPr>
            <a:r>
              <a:rPr b="0" i="0" lang="en-US" sz="2100" u="none" cap="none" strike="noStrike">
                <a:solidFill>
                  <a:srgbClr val="006B64"/>
                </a:solidFill>
                <a:latin typeface="Arial"/>
                <a:ea typeface="Arial"/>
                <a:cs typeface="Arial"/>
                <a:sym typeface="Arial"/>
              </a:rPr>
              <a:t>1.  </a:t>
            </a:r>
            <a:r>
              <a:rPr b="1" i="0" lang="en-US" sz="2100" u="none" cap="none" strike="noStrike">
                <a:solidFill>
                  <a:srgbClr val="006B64"/>
                </a:solidFill>
                <a:latin typeface="Arial"/>
                <a:ea typeface="Arial"/>
                <a:cs typeface="Arial"/>
                <a:sym typeface="Arial"/>
              </a:rPr>
              <a:t>Cards:</a:t>
            </a:r>
            <a:r>
              <a:rPr b="0" i="0" lang="en-US" sz="2100" u="none" cap="none" strike="noStrike">
                <a:solidFill>
                  <a:srgbClr val="006B64"/>
                </a:solidFill>
                <a:latin typeface="Arial"/>
                <a:ea typeface="Arial"/>
                <a:cs typeface="Arial"/>
                <a:sym typeface="Arial"/>
              </a:rPr>
              <a:t> Where the actual content of the presentation is actually contained and written. This is where we will put in an outline of the content we want to generate. </a:t>
            </a:r>
            <a:endParaRPr b="0" i="0" sz="2800" u="none" cap="none" strike="noStrike">
              <a:solidFill>
                <a:srgbClr val="006B64"/>
              </a:solidFill>
              <a:latin typeface="Arial"/>
              <a:ea typeface="Arial"/>
              <a:cs typeface="Arial"/>
              <a:sym typeface="Arial"/>
            </a:endParaRPr>
          </a:p>
        </p:txBody>
      </p:sp>
      <p:sp>
        <p:nvSpPr>
          <p:cNvPr id="1205" name="Google Shape;1205;g27fe91ecb18_0_397"/>
          <p:cNvSpPr txBox="1"/>
          <p:nvPr/>
        </p:nvSpPr>
        <p:spPr>
          <a:xfrm>
            <a:off x="557947" y="3746760"/>
            <a:ext cx="3884100" cy="2802900"/>
          </a:xfrm>
          <a:prstGeom prst="rect">
            <a:avLst/>
          </a:prstGeom>
          <a:noFill/>
          <a:ln>
            <a:noFill/>
          </a:ln>
        </p:spPr>
        <p:txBody>
          <a:bodyPr anchorCtr="0" anchor="t" bIns="243800" lIns="243800" spcFirstLastPara="1" rIns="243800" wrap="square" tIns="243800">
            <a:spAutoFit/>
          </a:bodyPr>
          <a:lstStyle/>
          <a:p>
            <a:pPr indent="0" lvl="0" marL="203200" marR="0" rtl="0" algn="just">
              <a:lnSpc>
                <a:spcPct val="115000"/>
              </a:lnSpc>
              <a:spcBef>
                <a:spcPts val="3200"/>
              </a:spcBef>
              <a:spcAft>
                <a:spcPts val="0"/>
              </a:spcAft>
              <a:buClr>
                <a:srgbClr val="000000"/>
              </a:buClr>
              <a:buSzPts val="1900"/>
              <a:buFont typeface="Arial"/>
              <a:buNone/>
            </a:pPr>
            <a:r>
              <a:rPr b="0" i="0" lang="en-US" sz="1900" u="none" cap="none" strike="noStrike">
                <a:solidFill>
                  <a:srgbClr val="006B64"/>
                </a:solidFill>
                <a:latin typeface="Arial"/>
                <a:ea typeface="Arial"/>
                <a:cs typeface="Arial"/>
                <a:sym typeface="Arial"/>
              </a:rPr>
              <a:t>2. </a:t>
            </a:r>
            <a:r>
              <a:rPr b="1" i="0" lang="en-US" sz="1900" u="none" cap="none" strike="noStrike">
                <a:solidFill>
                  <a:srgbClr val="006B64"/>
                </a:solidFill>
                <a:latin typeface="Arial"/>
                <a:ea typeface="Arial"/>
                <a:cs typeface="Arial"/>
                <a:sym typeface="Arial"/>
              </a:rPr>
              <a:t>Audience and Tone:</a:t>
            </a:r>
            <a:r>
              <a:rPr b="0" i="0" lang="en-US" sz="1900" u="none" cap="none" strike="noStrike">
                <a:solidFill>
                  <a:srgbClr val="006B64"/>
                </a:solidFill>
                <a:latin typeface="Arial"/>
                <a:ea typeface="Arial"/>
                <a:cs typeface="Arial"/>
                <a:sym typeface="Arial"/>
              </a:rPr>
              <a:t> Where we plug in a description of the target audience the presentation will be made for, and the tone we want the presentation to take on.</a:t>
            </a:r>
            <a:endParaRPr b="0" i="0" sz="2700" u="none" cap="none" strike="noStrike">
              <a:solidFill>
                <a:srgbClr val="006B64"/>
              </a:solidFill>
              <a:latin typeface="Arial"/>
              <a:ea typeface="Arial"/>
              <a:cs typeface="Arial"/>
              <a:sym typeface="Arial"/>
            </a:endParaRPr>
          </a:p>
        </p:txBody>
      </p:sp>
      <p:sp>
        <p:nvSpPr>
          <p:cNvPr id="1206" name="Google Shape;1206;g27fe91ecb18_0_397"/>
          <p:cNvSpPr txBox="1"/>
          <p:nvPr/>
        </p:nvSpPr>
        <p:spPr>
          <a:xfrm>
            <a:off x="368693" y="10084971"/>
            <a:ext cx="4072800" cy="2466600"/>
          </a:xfrm>
          <a:prstGeom prst="rect">
            <a:avLst/>
          </a:prstGeom>
          <a:noFill/>
          <a:ln>
            <a:noFill/>
          </a:ln>
        </p:spPr>
        <p:txBody>
          <a:bodyPr anchorCtr="0" anchor="t" bIns="243800" lIns="243800" spcFirstLastPara="1" rIns="243800" wrap="square" tIns="243800">
            <a:spAutoFit/>
          </a:bodyPr>
          <a:lstStyle/>
          <a:p>
            <a:pPr indent="0" lvl="0" marL="203200" marR="0" rtl="0" algn="just">
              <a:lnSpc>
                <a:spcPct val="115000"/>
              </a:lnSpc>
              <a:spcBef>
                <a:spcPts val="3200"/>
              </a:spcBef>
              <a:spcAft>
                <a:spcPts val="0"/>
              </a:spcAft>
              <a:buClr>
                <a:srgbClr val="000000"/>
              </a:buClr>
              <a:buSzPts val="1900"/>
              <a:buFont typeface="Arial"/>
              <a:buNone/>
            </a:pPr>
            <a:r>
              <a:rPr b="0" i="0" lang="en-US" sz="1900" u="none" cap="none" strike="noStrike">
                <a:solidFill>
                  <a:srgbClr val="006B64"/>
                </a:solidFill>
                <a:latin typeface="Arial"/>
                <a:ea typeface="Arial"/>
                <a:cs typeface="Arial"/>
                <a:sym typeface="Arial"/>
              </a:rPr>
              <a:t>3. </a:t>
            </a:r>
            <a:r>
              <a:rPr b="1" i="0" lang="en-US" sz="1900" u="none" cap="none" strike="noStrike">
                <a:solidFill>
                  <a:srgbClr val="006B64"/>
                </a:solidFill>
                <a:latin typeface="Arial"/>
                <a:ea typeface="Arial"/>
                <a:cs typeface="Arial"/>
                <a:sym typeface="Arial"/>
              </a:rPr>
              <a:t>Additional Instructions:</a:t>
            </a:r>
            <a:r>
              <a:rPr b="0" i="0" lang="en-US" sz="1900" u="none" cap="none" strike="noStrike">
                <a:solidFill>
                  <a:srgbClr val="006B64"/>
                </a:solidFill>
                <a:latin typeface="Arial"/>
                <a:ea typeface="Arial"/>
                <a:cs typeface="Arial"/>
                <a:sym typeface="Arial"/>
              </a:rPr>
              <a:t> We can add additional fine-tuning instructions for the generation engine, such as what to emphasise, whether to add more images or text, etc.</a:t>
            </a:r>
            <a:endParaRPr b="0" i="0" sz="2700" u="none" cap="none" strike="noStrike">
              <a:solidFill>
                <a:srgbClr val="006B64"/>
              </a:solidFill>
              <a:latin typeface="Arial"/>
              <a:ea typeface="Arial"/>
              <a:cs typeface="Arial"/>
              <a:sym typeface="Arial"/>
            </a:endParaRPr>
          </a:p>
        </p:txBody>
      </p:sp>
      <p:sp>
        <p:nvSpPr>
          <p:cNvPr id="1207" name="Google Shape;1207;g27fe91ecb18_0_397"/>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208" name="Google Shape;1208;g27fe91ecb18_0_397"/>
          <p:cNvPicPr preferRelativeResize="0"/>
          <p:nvPr/>
        </p:nvPicPr>
        <p:blipFill rotWithShape="1">
          <a:blip r:embed="rId4">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2" name="Shape 1212"/>
        <p:cNvGrpSpPr/>
        <p:nvPr/>
      </p:nvGrpSpPr>
      <p:grpSpPr>
        <a:xfrm>
          <a:off x="0" y="0"/>
          <a:ext cx="0" cy="0"/>
          <a:chOff x="0" y="0"/>
          <a:chExt cx="0" cy="0"/>
        </a:xfrm>
      </p:grpSpPr>
      <p:sp>
        <p:nvSpPr>
          <p:cNvPr id="1213" name="Google Shape;1213;g27fe91ecb18_0_425"/>
          <p:cNvSpPr txBox="1"/>
          <p:nvPr/>
        </p:nvSpPr>
        <p:spPr>
          <a:xfrm>
            <a:off x="1194400" y="5134000"/>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Here’s an example presentation:</a:t>
            </a:r>
            <a:endParaRPr b="0" i="0" sz="9600" u="none" cap="none" strike="noStrike">
              <a:solidFill>
                <a:srgbClr val="006C65"/>
              </a:solidFill>
              <a:latin typeface="Helvetica Neue"/>
              <a:ea typeface="Helvetica Neue"/>
              <a:cs typeface="Helvetica Neue"/>
              <a:sym typeface="Helvetica Neue"/>
            </a:endParaRPr>
          </a:p>
        </p:txBody>
      </p:sp>
      <p:sp>
        <p:nvSpPr>
          <p:cNvPr id="1214" name="Google Shape;1214;g27fe91ecb18_0_425"/>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215" name="Google Shape;1215;g27fe91ecb18_0_425"/>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0" name="Shape 1220"/>
        <p:cNvGrpSpPr/>
        <p:nvPr/>
      </p:nvGrpSpPr>
      <p:grpSpPr>
        <a:xfrm>
          <a:off x="0" y="0"/>
          <a:ext cx="0" cy="0"/>
          <a:chOff x="0" y="0"/>
          <a:chExt cx="0" cy="0"/>
        </a:xfrm>
      </p:grpSpPr>
      <p:sp>
        <p:nvSpPr>
          <p:cNvPr id="1221" name="Google Shape;1221;g27fe91ecb18_0_431"/>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22" name="Google Shape;1222;g27fe91ecb18_0_431"/>
          <p:cNvSpPr/>
          <p:nvPr/>
        </p:nvSpPr>
        <p:spPr>
          <a:xfrm>
            <a:off x="0" y="0"/>
            <a:ext cx="24384000" cy="137160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descr="preencoded.png" id="1223" name="Google Shape;1223;g27fe91ecb18_0_431"/>
          <p:cNvPicPr preferRelativeResize="0"/>
          <p:nvPr/>
        </p:nvPicPr>
        <p:blipFill rotWithShape="1">
          <a:blip r:embed="rId3">
            <a:alphaModFix/>
          </a:blip>
          <a:srcRect b="0" l="0" r="0" t="0"/>
          <a:stretch/>
        </p:blipFill>
        <p:spPr>
          <a:xfrm>
            <a:off x="15252701" y="0"/>
            <a:ext cx="9144000" cy="13716000"/>
          </a:xfrm>
          <a:prstGeom prst="rect">
            <a:avLst/>
          </a:prstGeom>
          <a:noFill/>
          <a:ln>
            <a:noFill/>
          </a:ln>
        </p:spPr>
      </p:pic>
      <p:sp>
        <p:nvSpPr>
          <p:cNvPr id="1224" name="Google Shape;1224;g27fe91ecb18_0_431"/>
          <p:cNvSpPr/>
          <p:nvPr/>
        </p:nvSpPr>
        <p:spPr>
          <a:xfrm>
            <a:off x="1649413" y="4246165"/>
            <a:ext cx="11940900" cy="3794400"/>
          </a:xfrm>
          <a:prstGeom prst="rect">
            <a:avLst/>
          </a:prstGeom>
          <a:noFill/>
          <a:ln>
            <a:noFill/>
          </a:ln>
        </p:spPr>
        <p:txBody>
          <a:bodyPr anchorCtr="0" anchor="t" bIns="121875" lIns="243800" spcFirstLastPara="1" rIns="243800" wrap="square" tIns="121875">
            <a:noAutofit/>
          </a:bodyPr>
          <a:lstStyle/>
          <a:p>
            <a:pPr indent="0" lvl="0" marL="0" marR="0" rtl="0" algn="l">
              <a:lnSpc>
                <a:spcPct val="124994"/>
              </a:lnSpc>
              <a:spcBef>
                <a:spcPts val="0"/>
              </a:spcBef>
              <a:spcAft>
                <a:spcPts val="0"/>
              </a:spcAft>
              <a:buClr>
                <a:srgbClr val="000000"/>
              </a:buClr>
              <a:buSzPts val="11900"/>
              <a:buFont typeface="Arial"/>
              <a:buNone/>
            </a:pPr>
            <a:r>
              <a:rPr b="0" i="0" lang="en-US" sz="11900" u="none" cap="none" strike="noStrike">
                <a:solidFill>
                  <a:srgbClr val="1B1B27"/>
                </a:solidFill>
                <a:latin typeface="Raleway"/>
                <a:ea typeface="Raleway"/>
                <a:cs typeface="Raleway"/>
                <a:sym typeface="Raleway"/>
              </a:rPr>
              <a:t>Introduction to Python</a:t>
            </a:r>
            <a:endParaRPr b="0" i="0" sz="11900" u="none" cap="none" strike="noStrike">
              <a:solidFill>
                <a:srgbClr val="000000"/>
              </a:solidFill>
              <a:latin typeface="Arial"/>
              <a:ea typeface="Arial"/>
              <a:cs typeface="Arial"/>
              <a:sym typeface="Arial"/>
            </a:endParaRPr>
          </a:p>
        </p:txBody>
      </p:sp>
      <p:sp>
        <p:nvSpPr>
          <p:cNvPr id="1225" name="Google Shape;1225;g27fe91ecb18_0_431"/>
          <p:cNvSpPr/>
          <p:nvPr/>
        </p:nvSpPr>
        <p:spPr>
          <a:xfrm>
            <a:off x="1649413" y="8733037"/>
            <a:ext cx="704100" cy="704100"/>
          </a:xfrm>
          <a:prstGeom prst="roundRect">
            <a:avLst>
              <a:gd fmla="val 21656021" name="adj"/>
            </a:avLst>
          </a:prstGeom>
          <a:noFill/>
          <a:ln cap="flat" cmpd="sng" w="9525">
            <a:solidFill>
              <a:srgbClr val="FFFFFF"/>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descr="preencoded.png" id="1226" name="Google Shape;1226;g27fe91ecb18_0_431">
            <a:hlinkClick r:id="rId4"/>
          </p:cNvPr>
          <p:cNvPicPr preferRelativeResize="0"/>
          <p:nvPr/>
        </p:nvPicPr>
        <p:blipFill rotWithShape="1">
          <a:blip r:embed="rId5">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1" name="Shape 1231"/>
        <p:cNvGrpSpPr/>
        <p:nvPr/>
      </p:nvGrpSpPr>
      <p:grpSpPr>
        <a:xfrm>
          <a:off x="0" y="0"/>
          <a:ext cx="0" cy="0"/>
          <a:chOff x="0" y="0"/>
          <a:chExt cx="0" cy="0"/>
        </a:xfrm>
      </p:grpSpPr>
      <p:sp>
        <p:nvSpPr>
          <p:cNvPr id="1232" name="Google Shape;1232;g27fe91ecb18_0_441"/>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33" name="Google Shape;1233;g27fe91ecb18_0_441"/>
          <p:cNvSpPr/>
          <p:nvPr/>
        </p:nvSpPr>
        <p:spPr>
          <a:xfrm>
            <a:off x="0" y="0"/>
            <a:ext cx="24384000" cy="137160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34" name="Google Shape;1234;g27fe91ecb18_0_441"/>
          <p:cNvSpPr/>
          <p:nvPr/>
        </p:nvSpPr>
        <p:spPr>
          <a:xfrm>
            <a:off x="1649413" y="1004208"/>
            <a:ext cx="12608700" cy="1374300"/>
          </a:xfrm>
          <a:prstGeom prst="rect">
            <a:avLst/>
          </a:prstGeom>
          <a:noFill/>
          <a:ln>
            <a:noFill/>
          </a:ln>
        </p:spPr>
        <p:txBody>
          <a:bodyPr anchorCtr="0" anchor="t" bIns="121875" lIns="243800" spcFirstLastPara="1" rIns="243800" wrap="square" tIns="121875">
            <a:noAutofit/>
          </a:bodyPr>
          <a:lstStyle/>
          <a:p>
            <a:pPr indent="0" lvl="0" marL="0" marR="0" rtl="0" algn="l">
              <a:lnSpc>
                <a:spcPct val="125007"/>
              </a:lnSpc>
              <a:spcBef>
                <a:spcPts val="0"/>
              </a:spcBef>
              <a:spcAft>
                <a:spcPts val="0"/>
              </a:spcAft>
              <a:buClr>
                <a:srgbClr val="000000"/>
              </a:buClr>
              <a:buSzPts val="8700"/>
              <a:buFont typeface="Arial"/>
              <a:buNone/>
            </a:pPr>
            <a:r>
              <a:rPr b="0" i="0" lang="en-US" sz="8700" u="none" cap="none" strike="noStrike">
                <a:solidFill>
                  <a:srgbClr val="1B1B27"/>
                </a:solidFill>
                <a:latin typeface="Raleway"/>
                <a:ea typeface="Raleway"/>
                <a:cs typeface="Raleway"/>
                <a:sym typeface="Raleway"/>
              </a:rPr>
              <a:t>Python's Origin and Uses</a:t>
            </a:r>
            <a:endParaRPr b="0" i="0" sz="8700" u="none" cap="none" strike="noStrike">
              <a:solidFill>
                <a:srgbClr val="000000"/>
              </a:solidFill>
              <a:latin typeface="Arial"/>
              <a:ea typeface="Arial"/>
              <a:cs typeface="Arial"/>
              <a:sym typeface="Arial"/>
            </a:endParaRPr>
          </a:p>
        </p:txBody>
      </p:sp>
      <p:pic>
        <p:nvPicPr>
          <p:cNvPr descr="preencoded.png" id="1235" name="Google Shape;1235;g27fe91ecb18_0_441"/>
          <p:cNvPicPr preferRelativeResize="0"/>
          <p:nvPr/>
        </p:nvPicPr>
        <p:blipFill rotWithShape="1">
          <a:blip r:embed="rId3">
            <a:alphaModFix/>
          </a:blip>
          <a:srcRect b="0" l="0" r="0" t="0"/>
          <a:stretch/>
        </p:blipFill>
        <p:spPr>
          <a:xfrm>
            <a:off x="1649413" y="4209059"/>
            <a:ext cx="6588522" cy="4071939"/>
          </a:xfrm>
          <a:prstGeom prst="rect">
            <a:avLst/>
          </a:prstGeom>
          <a:noFill/>
          <a:ln>
            <a:noFill/>
          </a:ln>
        </p:spPr>
      </p:pic>
      <p:sp>
        <p:nvSpPr>
          <p:cNvPr id="1236" name="Google Shape;1236;g27fe91ecb18_0_441"/>
          <p:cNvSpPr/>
          <p:nvPr/>
        </p:nvSpPr>
        <p:spPr>
          <a:xfrm>
            <a:off x="1649416" y="8830667"/>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Invention: 1980s</a:t>
            </a:r>
            <a:endParaRPr b="0" i="0" sz="4300" u="none" cap="none" strike="noStrike">
              <a:solidFill>
                <a:srgbClr val="000000"/>
              </a:solidFill>
              <a:latin typeface="Arial"/>
              <a:ea typeface="Arial"/>
              <a:cs typeface="Arial"/>
              <a:sym typeface="Arial"/>
            </a:endParaRPr>
          </a:p>
        </p:txBody>
      </p:sp>
      <p:sp>
        <p:nvSpPr>
          <p:cNvPr id="1237" name="Google Shape;1237;g27fe91ecb18_0_441"/>
          <p:cNvSpPr/>
          <p:nvPr/>
        </p:nvSpPr>
        <p:spPr>
          <a:xfrm>
            <a:off x="1649413" y="9781779"/>
            <a:ext cx="65889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Invented by Guido van Rossum</a:t>
            </a:r>
            <a:endParaRPr b="0" i="0" sz="3500" u="none" cap="none" strike="noStrike">
              <a:solidFill>
                <a:srgbClr val="000000"/>
              </a:solidFill>
              <a:latin typeface="Arial"/>
              <a:ea typeface="Arial"/>
              <a:cs typeface="Arial"/>
              <a:sym typeface="Arial"/>
            </a:endParaRPr>
          </a:p>
        </p:txBody>
      </p:sp>
      <p:pic>
        <p:nvPicPr>
          <p:cNvPr descr="preencoded.png" id="1238" name="Google Shape;1238;g27fe91ecb18_0_441"/>
          <p:cNvPicPr preferRelativeResize="0"/>
          <p:nvPr/>
        </p:nvPicPr>
        <p:blipFill rotWithShape="1">
          <a:blip r:embed="rId4">
            <a:alphaModFix/>
          </a:blip>
          <a:srcRect b="0" l="0" r="0" t="0"/>
          <a:stretch/>
        </p:blipFill>
        <p:spPr>
          <a:xfrm>
            <a:off x="8897739" y="4209059"/>
            <a:ext cx="6588522" cy="4071939"/>
          </a:xfrm>
          <a:prstGeom prst="rect">
            <a:avLst/>
          </a:prstGeom>
          <a:noFill/>
          <a:ln>
            <a:noFill/>
          </a:ln>
        </p:spPr>
      </p:pic>
      <p:sp>
        <p:nvSpPr>
          <p:cNvPr id="1239" name="Google Shape;1239;g27fe91ecb18_0_441"/>
          <p:cNvSpPr/>
          <p:nvPr/>
        </p:nvSpPr>
        <p:spPr>
          <a:xfrm>
            <a:off x="8897739" y="8830667"/>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Versatile Applications</a:t>
            </a:r>
            <a:endParaRPr b="0" i="0" sz="4300" u="none" cap="none" strike="noStrike">
              <a:solidFill>
                <a:srgbClr val="000000"/>
              </a:solidFill>
              <a:latin typeface="Arial"/>
              <a:ea typeface="Arial"/>
              <a:cs typeface="Arial"/>
              <a:sym typeface="Arial"/>
            </a:endParaRPr>
          </a:p>
        </p:txBody>
      </p:sp>
      <p:sp>
        <p:nvSpPr>
          <p:cNvPr id="1240" name="Google Shape;1240;g27fe91ecb18_0_441"/>
          <p:cNvSpPr/>
          <p:nvPr/>
        </p:nvSpPr>
        <p:spPr>
          <a:xfrm>
            <a:off x="8897539" y="10441779"/>
            <a:ext cx="65889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Python is used for web development, data analytics, machine learning, and more.</a:t>
            </a:r>
            <a:endParaRPr b="0" i="0" sz="3500" u="none" cap="none" strike="noStrike">
              <a:solidFill>
                <a:srgbClr val="000000"/>
              </a:solidFill>
              <a:latin typeface="Arial"/>
              <a:ea typeface="Arial"/>
              <a:cs typeface="Arial"/>
              <a:sym typeface="Arial"/>
            </a:endParaRPr>
          </a:p>
        </p:txBody>
      </p:sp>
      <p:pic>
        <p:nvPicPr>
          <p:cNvPr descr="preencoded.png" id="1241" name="Google Shape;1241;g27fe91ecb18_0_441"/>
          <p:cNvPicPr preferRelativeResize="0"/>
          <p:nvPr/>
        </p:nvPicPr>
        <p:blipFill rotWithShape="1">
          <a:blip r:embed="rId5">
            <a:alphaModFix/>
          </a:blip>
          <a:srcRect b="0" l="0" r="0" t="0"/>
          <a:stretch/>
        </p:blipFill>
        <p:spPr>
          <a:xfrm>
            <a:off x="16146067" y="4209059"/>
            <a:ext cx="6588522" cy="4071939"/>
          </a:xfrm>
          <a:prstGeom prst="rect">
            <a:avLst/>
          </a:prstGeom>
          <a:noFill/>
          <a:ln>
            <a:noFill/>
          </a:ln>
        </p:spPr>
      </p:pic>
      <p:sp>
        <p:nvSpPr>
          <p:cNvPr id="1242" name="Google Shape;1242;g27fe91ecb18_0_441"/>
          <p:cNvSpPr/>
          <p:nvPr/>
        </p:nvSpPr>
        <p:spPr>
          <a:xfrm>
            <a:off x="16146067" y="8830667"/>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Comparison to R</a:t>
            </a:r>
            <a:endParaRPr b="0" i="0" sz="4300" u="none" cap="none" strike="noStrike">
              <a:solidFill>
                <a:srgbClr val="000000"/>
              </a:solidFill>
              <a:latin typeface="Arial"/>
              <a:ea typeface="Arial"/>
              <a:cs typeface="Arial"/>
              <a:sym typeface="Arial"/>
            </a:endParaRPr>
          </a:p>
        </p:txBody>
      </p:sp>
      <p:sp>
        <p:nvSpPr>
          <p:cNvPr id="1243" name="Google Shape;1243;g27fe91ecb18_0_441"/>
          <p:cNvSpPr/>
          <p:nvPr/>
        </p:nvSpPr>
        <p:spPr>
          <a:xfrm>
            <a:off x="16146067" y="9781779"/>
            <a:ext cx="65889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Python's versatility and performance make it a popular choice over R.</a:t>
            </a:r>
            <a:endParaRPr b="0" i="0" sz="3500" u="none" cap="none" strike="noStrike">
              <a:solidFill>
                <a:srgbClr val="000000"/>
              </a:solidFill>
              <a:latin typeface="Arial"/>
              <a:ea typeface="Arial"/>
              <a:cs typeface="Arial"/>
              <a:sym typeface="Arial"/>
            </a:endParaRPr>
          </a:p>
        </p:txBody>
      </p:sp>
      <p:pic>
        <p:nvPicPr>
          <p:cNvPr descr="preencoded.png" id="1244" name="Google Shape;1244;g27fe91ecb18_0_441">
            <a:hlinkClick r:id="rId6"/>
          </p:cNvPr>
          <p:cNvPicPr preferRelativeResize="0"/>
          <p:nvPr/>
        </p:nvPicPr>
        <p:blipFill rotWithShape="1">
          <a:blip r:embed="rId7">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9" name="Shape 1249"/>
        <p:cNvGrpSpPr/>
        <p:nvPr/>
      </p:nvGrpSpPr>
      <p:grpSpPr>
        <a:xfrm>
          <a:off x="0" y="0"/>
          <a:ext cx="0" cy="0"/>
          <a:chOff x="0" y="0"/>
          <a:chExt cx="0" cy="0"/>
        </a:xfrm>
      </p:grpSpPr>
      <p:sp>
        <p:nvSpPr>
          <p:cNvPr id="1250" name="Google Shape;1250;g27fe91ecb18_0_458"/>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51" name="Google Shape;1251;g27fe91ecb18_0_458"/>
          <p:cNvSpPr/>
          <p:nvPr/>
        </p:nvSpPr>
        <p:spPr>
          <a:xfrm>
            <a:off x="0" y="0"/>
            <a:ext cx="24384000" cy="137160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52" name="Google Shape;1252;g27fe91ecb18_0_458"/>
          <p:cNvSpPr/>
          <p:nvPr/>
        </p:nvSpPr>
        <p:spPr>
          <a:xfrm>
            <a:off x="1649413" y="3495875"/>
            <a:ext cx="10996800" cy="1374300"/>
          </a:xfrm>
          <a:prstGeom prst="rect">
            <a:avLst/>
          </a:prstGeom>
          <a:noFill/>
          <a:ln>
            <a:noFill/>
          </a:ln>
        </p:spPr>
        <p:txBody>
          <a:bodyPr anchorCtr="0" anchor="t" bIns="121875" lIns="243800" spcFirstLastPara="1" rIns="243800" wrap="square" tIns="121875">
            <a:noAutofit/>
          </a:bodyPr>
          <a:lstStyle/>
          <a:p>
            <a:pPr indent="0" lvl="0" marL="0" marR="0" rtl="0" algn="l">
              <a:lnSpc>
                <a:spcPct val="125007"/>
              </a:lnSpc>
              <a:spcBef>
                <a:spcPts val="0"/>
              </a:spcBef>
              <a:spcAft>
                <a:spcPts val="0"/>
              </a:spcAft>
              <a:buClr>
                <a:srgbClr val="000000"/>
              </a:buClr>
              <a:buSzPts val="8700"/>
              <a:buFont typeface="Arial"/>
              <a:buNone/>
            </a:pPr>
            <a:r>
              <a:rPr b="0" i="0" lang="en-US" sz="8700" u="none" cap="none" strike="noStrike">
                <a:solidFill>
                  <a:srgbClr val="1B1B27"/>
                </a:solidFill>
                <a:latin typeface="Raleway"/>
                <a:ea typeface="Raleway"/>
                <a:cs typeface="Raleway"/>
                <a:sym typeface="Raleway"/>
              </a:rPr>
              <a:t>Google Colab</a:t>
            </a:r>
            <a:endParaRPr b="0" i="0" sz="8700" u="none" cap="none" strike="noStrike">
              <a:solidFill>
                <a:srgbClr val="000000"/>
              </a:solidFill>
              <a:latin typeface="Arial"/>
              <a:ea typeface="Arial"/>
              <a:cs typeface="Arial"/>
              <a:sym typeface="Arial"/>
            </a:endParaRPr>
          </a:p>
        </p:txBody>
      </p:sp>
      <p:pic>
        <p:nvPicPr>
          <p:cNvPr descr="preencoded.png" id="1253" name="Google Shape;1253;g27fe91ecb18_0_458"/>
          <p:cNvPicPr preferRelativeResize="0"/>
          <p:nvPr/>
        </p:nvPicPr>
        <p:blipFill rotWithShape="1">
          <a:blip r:embed="rId3">
            <a:alphaModFix/>
          </a:blip>
          <a:srcRect b="0" l="0" r="0" t="0"/>
          <a:stretch/>
        </p:blipFill>
        <p:spPr>
          <a:xfrm>
            <a:off x="1649413" y="5750125"/>
            <a:ext cx="1099541" cy="1099541"/>
          </a:xfrm>
          <a:prstGeom prst="rect">
            <a:avLst/>
          </a:prstGeom>
          <a:noFill/>
          <a:ln>
            <a:noFill/>
          </a:ln>
        </p:spPr>
      </p:pic>
      <p:sp>
        <p:nvSpPr>
          <p:cNvPr id="1254" name="Google Shape;1254;g27fe91ecb18_0_458"/>
          <p:cNvSpPr/>
          <p:nvPr/>
        </p:nvSpPr>
        <p:spPr>
          <a:xfrm>
            <a:off x="1649413" y="7289403"/>
            <a:ext cx="47760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Google Drive</a:t>
            </a:r>
            <a:endParaRPr b="0" i="0" sz="4300" u="none" cap="none" strike="noStrike">
              <a:solidFill>
                <a:srgbClr val="000000"/>
              </a:solidFill>
              <a:latin typeface="Arial"/>
              <a:ea typeface="Arial"/>
              <a:cs typeface="Arial"/>
              <a:sym typeface="Arial"/>
            </a:endParaRPr>
          </a:p>
        </p:txBody>
      </p:sp>
      <p:sp>
        <p:nvSpPr>
          <p:cNvPr id="1255" name="Google Shape;1255;g27fe91ecb18_0_458"/>
          <p:cNvSpPr/>
          <p:nvPr/>
        </p:nvSpPr>
        <p:spPr>
          <a:xfrm>
            <a:off x="1649413" y="8240515"/>
            <a:ext cx="47760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Stores everything on Google Drive for easy access.</a:t>
            </a:r>
            <a:endParaRPr b="0" i="0" sz="3500" u="none" cap="none" strike="noStrike">
              <a:solidFill>
                <a:srgbClr val="000000"/>
              </a:solidFill>
              <a:latin typeface="Arial"/>
              <a:ea typeface="Arial"/>
              <a:cs typeface="Arial"/>
              <a:sym typeface="Arial"/>
            </a:endParaRPr>
          </a:p>
        </p:txBody>
      </p:sp>
      <p:pic>
        <p:nvPicPr>
          <p:cNvPr descr="preencoded.png" id="1256" name="Google Shape;1256;g27fe91ecb18_0_458"/>
          <p:cNvPicPr preferRelativeResize="0"/>
          <p:nvPr/>
        </p:nvPicPr>
        <p:blipFill rotWithShape="1">
          <a:blip r:embed="rId4">
            <a:alphaModFix/>
          </a:blip>
          <a:srcRect b="0" l="0" r="0" t="0"/>
          <a:stretch/>
        </p:blipFill>
        <p:spPr>
          <a:xfrm>
            <a:off x="7085611" y="5750125"/>
            <a:ext cx="1099541" cy="1099541"/>
          </a:xfrm>
          <a:prstGeom prst="rect">
            <a:avLst/>
          </a:prstGeom>
          <a:noFill/>
          <a:ln>
            <a:noFill/>
          </a:ln>
        </p:spPr>
      </p:pic>
      <p:sp>
        <p:nvSpPr>
          <p:cNvPr id="1257" name="Google Shape;1257;g27fe91ecb18_0_458"/>
          <p:cNvSpPr/>
          <p:nvPr/>
        </p:nvSpPr>
        <p:spPr>
          <a:xfrm>
            <a:off x="7085608" y="7289403"/>
            <a:ext cx="47760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Shareable</a:t>
            </a:r>
            <a:endParaRPr b="0" i="0" sz="4300" u="none" cap="none" strike="noStrike">
              <a:solidFill>
                <a:srgbClr val="000000"/>
              </a:solidFill>
              <a:latin typeface="Arial"/>
              <a:ea typeface="Arial"/>
              <a:cs typeface="Arial"/>
              <a:sym typeface="Arial"/>
            </a:endParaRPr>
          </a:p>
        </p:txBody>
      </p:sp>
      <p:sp>
        <p:nvSpPr>
          <p:cNvPr id="1258" name="Google Shape;1258;g27fe91ecb18_0_458"/>
          <p:cNvSpPr/>
          <p:nvPr/>
        </p:nvSpPr>
        <p:spPr>
          <a:xfrm>
            <a:off x="7085608" y="8240515"/>
            <a:ext cx="47760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Easily share and collaborate on notebooks.</a:t>
            </a:r>
            <a:endParaRPr b="0" i="0" sz="3500" u="none" cap="none" strike="noStrike">
              <a:solidFill>
                <a:srgbClr val="000000"/>
              </a:solidFill>
              <a:latin typeface="Arial"/>
              <a:ea typeface="Arial"/>
              <a:cs typeface="Arial"/>
              <a:sym typeface="Arial"/>
            </a:endParaRPr>
          </a:p>
        </p:txBody>
      </p:sp>
      <p:pic>
        <p:nvPicPr>
          <p:cNvPr descr="preencoded.png" id="1259" name="Google Shape;1259;g27fe91ecb18_0_458"/>
          <p:cNvPicPr preferRelativeResize="0"/>
          <p:nvPr/>
        </p:nvPicPr>
        <p:blipFill rotWithShape="1">
          <a:blip r:embed="rId5">
            <a:alphaModFix/>
          </a:blip>
          <a:srcRect b="0" l="0" r="0" t="0"/>
          <a:stretch/>
        </p:blipFill>
        <p:spPr>
          <a:xfrm>
            <a:off x="12521805" y="5750125"/>
            <a:ext cx="1099541" cy="1099541"/>
          </a:xfrm>
          <a:prstGeom prst="rect">
            <a:avLst/>
          </a:prstGeom>
          <a:noFill/>
          <a:ln>
            <a:noFill/>
          </a:ln>
        </p:spPr>
      </p:pic>
      <p:sp>
        <p:nvSpPr>
          <p:cNvPr id="1260" name="Google Shape;1260;g27fe91ecb18_0_458"/>
          <p:cNvSpPr/>
          <p:nvPr/>
        </p:nvSpPr>
        <p:spPr>
          <a:xfrm>
            <a:off x="12521803" y="7289403"/>
            <a:ext cx="47760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No Setup</a:t>
            </a:r>
            <a:endParaRPr b="0" i="0" sz="4300" u="none" cap="none" strike="noStrike">
              <a:solidFill>
                <a:srgbClr val="000000"/>
              </a:solidFill>
              <a:latin typeface="Arial"/>
              <a:ea typeface="Arial"/>
              <a:cs typeface="Arial"/>
              <a:sym typeface="Arial"/>
            </a:endParaRPr>
          </a:p>
        </p:txBody>
      </p:sp>
      <p:sp>
        <p:nvSpPr>
          <p:cNvPr id="1261" name="Google Shape;1261;g27fe91ecb18_0_458"/>
          <p:cNvSpPr/>
          <p:nvPr/>
        </p:nvSpPr>
        <p:spPr>
          <a:xfrm>
            <a:off x="12521803" y="8240512"/>
            <a:ext cx="47760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No installation required, just open in the browser.</a:t>
            </a:r>
            <a:endParaRPr b="0" i="0" sz="3500" u="none" cap="none" strike="noStrike">
              <a:solidFill>
                <a:srgbClr val="000000"/>
              </a:solidFill>
              <a:latin typeface="Arial"/>
              <a:ea typeface="Arial"/>
              <a:cs typeface="Arial"/>
              <a:sym typeface="Arial"/>
            </a:endParaRPr>
          </a:p>
        </p:txBody>
      </p:sp>
      <p:pic>
        <p:nvPicPr>
          <p:cNvPr descr="preencoded.png" id="1262" name="Google Shape;1262;g27fe91ecb18_0_458"/>
          <p:cNvPicPr preferRelativeResize="0"/>
          <p:nvPr/>
        </p:nvPicPr>
        <p:blipFill rotWithShape="1">
          <a:blip r:embed="rId6">
            <a:alphaModFix/>
          </a:blip>
          <a:srcRect b="0" l="0" r="0" t="0"/>
          <a:stretch/>
        </p:blipFill>
        <p:spPr>
          <a:xfrm>
            <a:off x="17958000" y="5750125"/>
            <a:ext cx="1099541" cy="1099541"/>
          </a:xfrm>
          <a:prstGeom prst="rect">
            <a:avLst/>
          </a:prstGeom>
          <a:noFill/>
          <a:ln>
            <a:noFill/>
          </a:ln>
        </p:spPr>
      </p:pic>
      <p:sp>
        <p:nvSpPr>
          <p:cNvPr id="1263" name="Google Shape;1263;g27fe91ecb18_0_458"/>
          <p:cNvSpPr/>
          <p:nvPr/>
        </p:nvSpPr>
        <p:spPr>
          <a:xfrm>
            <a:off x="17958000" y="7289403"/>
            <a:ext cx="47769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Pre-installed</a:t>
            </a:r>
            <a:endParaRPr b="0" i="0" sz="4300" u="none" cap="none" strike="noStrike">
              <a:solidFill>
                <a:srgbClr val="000000"/>
              </a:solidFill>
              <a:latin typeface="Arial"/>
              <a:ea typeface="Arial"/>
              <a:cs typeface="Arial"/>
              <a:sym typeface="Arial"/>
            </a:endParaRPr>
          </a:p>
        </p:txBody>
      </p:sp>
      <p:sp>
        <p:nvSpPr>
          <p:cNvPr id="1264" name="Google Shape;1264;g27fe91ecb18_0_458"/>
          <p:cNvSpPr/>
          <p:nvPr/>
        </p:nvSpPr>
        <p:spPr>
          <a:xfrm>
            <a:off x="17958000" y="8240515"/>
            <a:ext cx="47769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Most popular packages and libraries are pre-installed.</a:t>
            </a:r>
            <a:endParaRPr b="0" i="0" sz="3500" u="none" cap="none" strike="noStrike">
              <a:solidFill>
                <a:srgbClr val="000000"/>
              </a:solidFill>
              <a:latin typeface="Arial"/>
              <a:ea typeface="Arial"/>
              <a:cs typeface="Arial"/>
              <a:sym typeface="Arial"/>
            </a:endParaRPr>
          </a:p>
        </p:txBody>
      </p:sp>
      <p:pic>
        <p:nvPicPr>
          <p:cNvPr descr="preencoded.png" id="1265" name="Google Shape;1265;g27fe91ecb18_0_458">
            <a:hlinkClick r:id="rId7"/>
          </p:cNvPr>
          <p:cNvPicPr preferRelativeResize="0"/>
          <p:nvPr/>
        </p:nvPicPr>
        <p:blipFill rotWithShape="1">
          <a:blip r:embed="rId8">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cxnSp>
        <p:nvCxnSpPr>
          <p:cNvPr id="171" name="Google Shape;171;p12"/>
          <p:cNvCxnSpPr/>
          <p:nvPr/>
        </p:nvCxnSpPr>
        <p:spPr>
          <a:xfrm flipH="1" rot="10800000">
            <a:off x="6756987" y="1597817"/>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172" name="Google Shape;172;p12"/>
          <p:cNvCxnSpPr/>
          <p:nvPr/>
        </p:nvCxnSpPr>
        <p:spPr>
          <a:xfrm rot="10800000">
            <a:off x="5830530" y="11185940"/>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173" name="Google Shape;173;p12"/>
          <p:cNvSpPr/>
          <p:nvPr/>
        </p:nvSpPr>
        <p:spPr>
          <a:xfrm>
            <a:off x="7576494" y="10314251"/>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4" name="Google Shape;174;p12"/>
          <p:cNvSpPr/>
          <p:nvPr/>
        </p:nvSpPr>
        <p:spPr>
          <a:xfrm>
            <a:off x="8699387" y="10314251"/>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5" name="Google Shape;175;p12"/>
          <p:cNvSpPr/>
          <p:nvPr/>
        </p:nvSpPr>
        <p:spPr>
          <a:xfrm>
            <a:off x="8137942" y="8938708"/>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6" name="Google Shape;176;p12"/>
          <p:cNvSpPr/>
          <p:nvPr/>
        </p:nvSpPr>
        <p:spPr>
          <a:xfrm>
            <a:off x="8137942" y="1008967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7" name="Google Shape;177;p12"/>
          <p:cNvSpPr/>
          <p:nvPr/>
        </p:nvSpPr>
        <p:spPr>
          <a:xfrm>
            <a:off x="7546765" y="9418332"/>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8" name="Google Shape;178;p12"/>
          <p:cNvSpPr/>
          <p:nvPr/>
        </p:nvSpPr>
        <p:spPr>
          <a:xfrm>
            <a:off x="8249401" y="9514191"/>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9" name="Google Shape;179;p12"/>
          <p:cNvSpPr/>
          <p:nvPr/>
        </p:nvSpPr>
        <p:spPr>
          <a:xfrm>
            <a:off x="8952038" y="9626480"/>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0" name="Google Shape;180;p12"/>
          <p:cNvSpPr txBox="1"/>
          <p:nvPr/>
        </p:nvSpPr>
        <p:spPr>
          <a:xfrm>
            <a:off x="5353451" y="1707351"/>
            <a:ext cx="1331977"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181" name="Google Shape;181;p12"/>
          <p:cNvSpPr txBox="1"/>
          <p:nvPr/>
        </p:nvSpPr>
        <p:spPr>
          <a:xfrm>
            <a:off x="17739625" y="11674740"/>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a:off x="10346700" y="331675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3" name="Google Shape;183;p12"/>
          <p:cNvSpPr/>
          <p:nvPr/>
        </p:nvSpPr>
        <p:spPr>
          <a:xfrm>
            <a:off x="11469592" y="331675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4" name="Google Shape;184;p12"/>
          <p:cNvSpPr/>
          <p:nvPr/>
        </p:nvSpPr>
        <p:spPr>
          <a:xfrm>
            <a:off x="12354724" y="194121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5" name="Google Shape;185;p12"/>
          <p:cNvSpPr/>
          <p:nvPr/>
        </p:nvSpPr>
        <p:spPr>
          <a:xfrm>
            <a:off x="10908147" y="309217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6" name="Google Shape;186;p12"/>
          <p:cNvSpPr/>
          <p:nvPr/>
        </p:nvSpPr>
        <p:spPr>
          <a:xfrm>
            <a:off x="12640068" y="3791688"/>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7" name="Google Shape;187;p12"/>
          <p:cNvSpPr/>
          <p:nvPr/>
        </p:nvSpPr>
        <p:spPr>
          <a:xfrm>
            <a:off x="11469592" y="1941210"/>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8" name="Google Shape;188;p12"/>
          <p:cNvSpPr/>
          <p:nvPr/>
        </p:nvSpPr>
        <p:spPr>
          <a:xfrm>
            <a:off x="11722243" y="262898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9" name="Google Shape;189;p12"/>
          <p:cNvSpPr/>
          <p:nvPr/>
        </p:nvSpPr>
        <p:spPr>
          <a:xfrm>
            <a:off x="16631017" y="2497991"/>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0" name="Google Shape;190;p12"/>
          <p:cNvSpPr/>
          <p:nvPr/>
        </p:nvSpPr>
        <p:spPr>
          <a:xfrm>
            <a:off x="17192463" y="3185763"/>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1" name="Google Shape;191;p12"/>
          <p:cNvSpPr/>
          <p:nvPr/>
        </p:nvSpPr>
        <p:spPr>
          <a:xfrm>
            <a:off x="18036635" y="1810219"/>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2" name="Google Shape;192;p12"/>
          <p:cNvSpPr/>
          <p:nvPr/>
        </p:nvSpPr>
        <p:spPr>
          <a:xfrm>
            <a:off x="16631017" y="1556110"/>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3" name="Google Shape;193;p12"/>
          <p:cNvSpPr/>
          <p:nvPr/>
        </p:nvSpPr>
        <p:spPr>
          <a:xfrm>
            <a:off x="18036635" y="3185763"/>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4" name="Google Shape;194;p12"/>
          <p:cNvSpPr/>
          <p:nvPr/>
        </p:nvSpPr>
        <p:spPr>
          <a:xfrm>
            <a:off x="17192463" y="1810219"/>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5" name="Google Shape;195;p12"/>
          <p:cNvSpPr/>
          <p:nvPr/>
        </p:nvSpPr>
        <p:spPr>
          <a:xfrm>
            <a:off x="17445113" y="249799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6" name="Google Shape;196;p12"/>
          <p:cNvSpPr/>
          <p:nvPr/>
        </p:nvSpPr>
        <p:spPr>
          <a:xfrm>
            <a:off x="16973182" y="794647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7" name="Google Shape;197;p12"/>
          <p:cNvSpPr/>
          <p:nvPr/>
        </p:nvSpPr>
        <p:spPr>
          <a:xfrm>
            <a:off x="18096075" y="794647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8" name="Google Shape;198;p12"/>
          <p:cNvSpPr/>
          <p:nvPr/>
        </p:nvSpPr>
        <p:spPr>
          <a:xfrm>
            <a:off x="17895272" y="7004280"/>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9" name="Google Shape;199;p12"/>
          <p:cNvSpPr/>
          <p:nvPr/>
        </p:nvSpPr>
        <p:spPr>
          <a:xfrm>
            <a:off x="17895272" y="6062085"/>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0" name="Google Shape;200;p12"/>
          <p:cNvSpPr/>
          <p:nvPr/>
        </p:nvSpPr>
        <p:spPr>
          <a:xfrm>
            <a:off x="16505515" y="6704114"/>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1" name="Google Shape;201;p12"/>
          <p:cNvSpPr/>
          <p:nvPr/>
        </p:nvSpPr>
        <p:spPr>
          <a:xfrm>
            <a:off x="17167362" y="618945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2" name="Google Shape;202;p12"/>
          <p:cNvSpPr/>
          <p:nvPr/>
        </p:nvSpPr>
        <p:spPr>
          <a:xfrm>
            <a:off x="17333827" y="7308905"/>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3" name="Google Shape;203;p12"/>
          <p:cNvSpPr/>
          <p:nvPr/>
        </p:nvSpPr>
        <p:spPr>
          <a:xfrm>
            <a:off x="13132837" y="8983971"/>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4" name="Google Shape;204;p12"/>
          <p:cNvSpPr/>
          <p:nvPr/>
        </p:nvSpPr>
        <p:spPr>
          <a:xfrm>
            <a:off x="14455478" y="6908980"/>
            <a:ext cx="349480"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5" name="Google Shape;205;p12"/>
          <p:cNvSpPr/>
          <p:nvPr/>
        </p:nvSpPr>
        <p:spPr>
          <a:xfrm>
            <a:off x="14764356" y="8983971"/>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6" name="Google Shape;206;p12"/>
          <p:cNvSpPr/>
          <p:nvPr/>
        </p:nvSpPr>
        <p:spPr>
          <a:xfrm>
            <a:off x="12815772" y="8051014"/>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7" name="Google Shape;207;p12"/>
          <p:cNvSpPr/>
          <p:nvPr/>
        </p:nvSpPr>
        <p:spPr>
          <a:xfrm>
            <a:off x="11902554" y="7418222"/>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8" name="Google Shape;208;p12"/>
          <p:cNvSpPr/>
          <p:nvPr/>
        </p:nvSpPr>
        <p:spPr>
          <a:xfrm>
            <a:off x="13132837" y="7118056"/>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9" name="Google Shape;209;p12"/>
          <p:cNvSpPr/>
          <p:nvPr/>
        </p:nvSpPr>
        <p:spPr>
          <a:xfrm>
            <a:off x="13848870" y="8051014"/>
            <a:ext cx="349480"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0" name="Google Shape;210;p12"/>
          <p:cNvSpPr/>
          <p:nvPr/>
        </p:nvSpPr>
        <p:spPr>
          <a:xfrm>
            <a:off x="8137941" y="598037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1" name="Google Shape;211;p12"/>
          <p:cNvSpPr/>
          <p:nvPr/>
        </p:nvSpPr>
        <p:spPr>
          <a:xfrm>
            <a:off x="9260833" y="598037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2" name="Google Shape;212;p12"/>
          <p:cNvSpPr/>
          <p:nvPr/>
        </p:nvSpPr>
        <p:spPr>
          <a:xfrm>
            <a:off x="8137941" y="525049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3" name="Google Shape;213;p12"/>
          <p:cNvSpPr/>
          <p:nvPr/>
        </p:nvSpPr>
        <p:spPr>
          <a:xfrm>
            <a:off x="8699388" y="5755799"/>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4" name="Google Shape;214;p12"/>
          <p:cNvSpPr/>
          <p:nvPr/>
        </p:nvSpPr>
        <p:spPr>
          <a:xfrm>
            <a:off x="8475200" y="452061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5" name="Google Shape;215;p12"/>
          <p:cNvSpPr/>
          <p:nvPr/>
        </p:nvSpPr>
        <p:spPr>
          <a:xfrm>
            <a:off x="9260833" y="4604834"/>
            <a:ext cx="349479" cy="349480"/>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6" name="Google Shape;216;p12"/>
          <p:cNvSpPr/>
          <p:nvPr/>
        </p:nvSpPr>
        <p:spPr>
          <a:xfrm>
            <a:off x="8699388" y="6495038"/>
            <a:ext cx="349479" cy="349479"/>
          </a:xfrm>
          <a:prstGeom prst="ellipse">
            <a:avLst/>
          </a:prstGeom>
          <a:solidFill>
            <a:srgbClr val="D5D5D5"/>
          </a:solidFill>
          <a:ln cap="flat" cmpd="sng" w="635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7" name="Google Shape;217;p12"/>
          <p:cNvSpPr txBox="1"/>
          <p:nvPr/>
        </p:nvSpPr>
        <p:spPr>
          <a:xfrm>
            <a:off x="570504" y="5513068"/>
            <a:ext cx="5607673" cy="2313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pick a K-number of clusters</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randomly pick a series of “</a:t>
            </a:r>
            <a:r>
              <a:rPr b="1" i="0" lang="en-US" sz="2900" u="none" cap="none" strike="noStrike">
                <a:solidFill>
                  <a:srgbClr val="000000"/>
                </a:solidFill>
                <a:latin typeface="Helvetica Neue"/>
                <a:ea typeface="Helvetica Neue"/>
                <a:cs typeface="Helvetica Neue"/>
                <a:sym typeface="Helvetica Neue"/>
              </a:rPr>
              <a:t>centroids</a:t>
            </a:r>
            <a:r>
              <a:rPr b="0" i="0" lang="en-US" sz="2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assign each particle to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closest to it</a:t>
            </a:r>
            <a:endParaRPr b="0" i="0" sz="1400" u="none" cap="none" strike="noStrike">
              <a:solidFill>
                <a:srgbClr val="000000"/>
              </a:solidFill>
              <a:latin typeface="Arial"/>
              <a:ea typeface="Arial"/>
              <a:cs typeface="Arial"/>
              <a:sym typeface="Arial"/>
            </a:endParaRPr>
          </a:p>
        </p:txBody>
      </p:sp>
      <p:sp>
        <p:nvSpPr>
          <p:cNvPr id="218" name="Google Shape;218;p12"/>
          <p:cNvSpPr txBox="1"/>
          <p:nvPr/>
        </p:nvSpPr>
        <p:spPr>
          <a:xfrm>
            <a:off x="18332747" y="10533932"/>
            <a:ext cx="641605" cy="46105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k=6</a:t>
            </a:r>
            <a:endParaRPr b="0" i="0" sz="1400" u="none" cap="none" strike="noStrike">
              <a:solidFill>
                <a:srgbClr val="000000"/>
              </a:solidFill>
              <a:latin typeface="Arial"/>
              <a:ea typeface="Arial"/>
              <a:cs typeface="Arial"/>
              <a:sym typeface="Arial"/>
            </a:endParaRPr>
          </a:p>
        </p:txBody>
      </p:sp>
      <p:sp>
        <p:nvSpPr>
          <p:cNvPr id="219" name="Google Shape;219;p12"/>
          <p:cNvSpPr/>
          <p:nvPr/>
        </p:nvSpPr>
        <p:spPr>
          <a:xfrm>
            <a:off x="12692967" y="5808698"/>
            <a:ext cx="243682" cy="243682"/>
          </a:xfrm>
          <a:custGeom>
            <a:rect b="b" l="l" r="r" t="t"/>
            <a:pathLst>
              <a:path extrusionOk="0" h="21600" w="21600">
                <a:moveTo>
                  <a:pt x="0" y="10800"/>
                </a:moveTo>
                <a:lnTo>
                  <a:pt x="10800" y="21600"/>
                </a:lnTo>
                <a:lnTo>
                  <a:pt x="21600" y="10800"/>
                </a:lnTo>
                <a:lnTo>
                  <a:pt x="10800" y="0"/>
                </a:lnTo>
                <a:close/>
              </a:path>
            </a:pathLst>
          </a:custGeom>
          <a:solidFill>
            <a:srgbClr val="6FFDE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0" name="Google Shape;220;p12"/>
          <p:cNvSpPr/>
          <p:nvPr/>
        </p:nvSpPr>
        <p:spPr>
          <a:xfrm>
            <a:off x="15278244" y="7999375"/>
            <a:ext cx="243681" cy="243682"/>
          </a:xfrm>
          <a:custGeom>
            <a:rect b="b" l="l" r="r" t="t"/>
            <a:pathLst>
              <a:path extrusionOk="0" h="21600" w="21600">
                <a:moveTo>
                  <a:pt x="0" y="10800"/>
                </a:moveTo>
                <a:lnTo>
                  <a:pt x="10800" y="21600"/>
                </a:lnTo>
                <a:lnTo>
                  <a:pt x="21600" y="10800"/>
                </a:lnTo>
                <a:lnTo>
                  <a:pt x="10800" y="0"/>
                </a:lnTo>
                <a:close/>
              </a:path>
            </a:pathLst>
          </a:custGeom>
          <a:solidFill>
            <a:srgbClr val="FF94C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1" name="Google Shape;221;p12"/>
          <p:cNvSpPr/>
          <p:nvPr/>
        </p:nvSpPr>
        <p:spPr>
          <a:xfrm>
            <a:off x="16318762" y="4777251"/>
            <a:ext cx="243681" cy="243681"/>
          </a:xfrm>
          <a:custGeom>
            <a:rect b="b" l="l" r="r" t="t"/>
            <a:pathLst>
              <a:path extrusionOk="0" h="21600" w="21600">
                <a:moveTo>
                  <a:pt x="0" y="10800"/>
                </a:moveTo>
                <a:lnTo>
                  <a:pt x="10800" y="21600"/>
                </a:lnTo>
                <a:lnTo>
                  <a:pt x="21600" y="10800"/>
                </a:lnTo>
                <a:lnTo>
                  <a:pt x="10800" y="0"/>
                </a:lnTo>
                <a:close/>
              </a:path>
            </a:pathLst>
          </a:custGeom>
          <a:solidFill>
            <a:srgbClr val="FEEF5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2" name="Google Shape;222;p12"/>
          <p:cNvSpPr/>
          <p:nvPr/>
        </p:nvSpPr>
        <p:spPr>
          <a:xfrm>
            <a:off x="15507729" y="5808698"/>
            <a:ext cx="243682" cy="243682"/>
          </a:xfrm>
          <a:custGeom>
            <a:rect b="b" l="l" r="r" t="t"/>
            <a:pathLst>
              <a:path extrusionOk="0" h="21600" w="21600">
                <a:moveTo>
                  <a:pt x="0" y="10800"/>
                </a:moveTo>
                <a:lnTo>
                  <a:pt x="10800" y="21600"/>
                </a:lnTo>
                <a:lnTo>
                  <a:pt x="21600" y="10800"/>
                </a:lnTo>
                <a:lnTo>
                  <a:pt x="10800" y="0"/>
                </a:lnTo>
                <a:close/>
              </a:path>
            </a:pathLst>
          </a:custGeom>
          <a:solidFill>
            <a:srgbClr val="87F84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3" name="Google Shape;223;p12"/>
          <p:cNvSpPr/>
          <p:nvPr/>
        </p:nvSpPr>
        <p:spPr>
          <a:xfrm>
            <a:off x="14508377" y="2681881"/>
            <a:ext cx="243682" cy="243682"/>
          </a:xfrm>
          <a:custGeom>
            <a:rect b="b" l="l" r="r" t="t"/>
            <a:pathLst>
              <a:path extrusionOk="0" h="21600" w="21600">
                <a:moveTo>
                  <a:pt x="0" y="10800"/>
                </a:moveTo>
                <a:lnTo>
                  <a:pt x="10800" y="21600"/>
                </a:lnTo>
                <a:lnTo>
                  <a:pt x="21600" y="10800"/>
                </a:lnTo>
                <a:lnTo>
                  <a:pt x="10800" y="0"/>
                </a:lnTo>
                <a:close/>
              </a:path>
            </a:pathLst>
          </a:custGeom>
          <a:solidFill>
            <a:srgbClr val="FE958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4" name="Google Shape;224;p12"/>
          <p:cNvSpPr/>
          <p:nvPr/>
        </p:nvSpPr>
        <p:spPr>
          <a:xfrm>
            <a:off x="8752286" y="3145075"/>
            <a:ext cx="243682" cy="243681"/>
          </a:xfrm>
          <a:custGeom>
            <a:rect b="b" l="l" r="r" t="t"/>
            <a:pathLst>
              <a:path extrusionOk="0" h="21600" w="21600">
                <a:moveTo>
                  <a:pt x="0" y="10800"/>
                </a:moveTo>
                <a:lnTo>
                  <a:pt x="10800" y="21600"/>
                </a:lnTo>
                <a:lnTo>
                  <a:pt x="21600" y="10800"/>
                </a:lnTo>
                <a:lnTo>
                  <a:pt x="10800" y="0"/>
                </a:lnTo>
                <a:close/>
              </a:path>
            </a:pathLst>
          </a:cu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5" name="Google Shape;225;p12"/>
          <p:cNvSpPr txBox="1"/>
          <p:nvPr/>
        </p:nvSpPr>
        <p:spPr>
          <a:xfrm>
            <a:off x="307417" y="335745"/>
            <a:ext cx="4476237"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5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5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5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5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5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0" name="Shape 1270"/>
        <p:cNvGrpSpPr/>
        <p:nvPr/>
      </p:nvGrpSpPr>
      <p:grpSpPr>
        <a:xfrm>
          <a:off x="0" y="0"/>
          <a:ext cx="0" cy="0"/>
          <a:chOff x="0" y="0"/>
          <a:chExt cx="0" cy="0"/>
        </a:xfrm>
      </p:grpSpPr>
      <p:sp>
        <p:nvSpPr>
          <p:cNvPr id="1271" name="Google Shape;1271;g27fe91ecb18_0_478"/>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72" name="Google Shape;1272;g27fe91ecb18_0_478"/>
          <p:cNvSpPr/>
          <p:nvPr/>
        </p:nvSpPr>
        <p:spPr>
          <a:xfrm>
            <a:off x="0" y="0"/>
            <a:ext cx="24384000" cy="137160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73" name="Google Shape;1273;g27fe91ecb18_0_478"/>
          <p:cNvSpPr/>
          <p:nvPr/>
        </p:nvSpPr>
        <p:spPr>
          <a:xfrm>
            <a:off x="1649413" y="3045221"/>
            <a:ext cx="11515200" cy="1374300"/>
          </a:xfrm>
          <a:prstGeom prst="rect">
            <a:avLst/>
          </a:prstGeom>
          <a:noFill/>
          <a:ln>
            <a:noFill/>
          </a:ln>
        </p:spPr>
        <p:txBody>
          <a:bodyPr anchorCtr="0" anchor="t" bIns="121875" lIns="243800" spcFirstLastPara="1" rIns="243800" wrap="square" tIns="121875">
            <a:noAutofit/>
          </a:bodyPr>
          <a:lstStyle/>
          <a:p>
            <a:pPr indent="0" lvl="0" marL="0" marR="0" rtl="0" algn="l">
              <a:lnSpc>
                <a:spcPct val="125007"/>
              </a:lnSpc>
              <a:spcBef>
                <a:spcPts val="0"/>
              </a:spcBef>
              <a:spcAft>
                <a:spcPts val="0"/>
              </a:spcAft>
              <a:buClr>
                <a:srgbClr val="000000"/>
              </a:buClr>
              <a:buSzPts val="8700"/>
              <a:buFont typeface="Arial"/>
              <a:buNone/>
            </a:pPr>
            <a:r>
              <a:rPr b="0" i="0" lang="en-US" sz="8700" u="none" cap="none" strike="noStrike">
                <a:solidFill>
                  <a:srgbClr val="1B1B27"/>
                </a:solidFill>
                <a:latin typeface="Raleway"/>
                <a:ea typeface="Raleway"/>
                <a:cs typeface="Raleway"/>
                <a:sym typeface="Raleway"/>
              </a:rPr>
              <a:t>General Python Syntax</a:t>
            </a:r>
            <a:endParaRPr b="0" i="0" sz="8700" u="none" cap="none" strike="noStrike">
              <a:solidFill>
                <a:srgbClr val="000000"/>
              </a:solidFill>
              <a:latin typeface="Arial"/>
              <a:ea typeface="Arial"/>
              <a:cs typeface="Arial"/>
              <a:sym typeface="Arial"/>
            </a:endParaRPr>
          </a:p>
        </p:txBody>
      </p:sp>
      <p:sp>
        <p:nvSpPr>
          <p:cNvPr id="1274" name="Google Shape;1274;g27fe91ecb18_0_478"/>
          <p:cNvSpPr/>
          <p:nvPr/>
        </p:nvSpPr>
        <p:spPr>
          <a:xfrm>
            <a:off x="1649416" y="6281341"/>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1B1B27"/>
                </a:solidFill>
                <a:latin typeface="Raleway"/>
                <a:ea typeface="Raleway"/>
                <a:cs typeface="Raleway"/>
                <a:sym typeface="Raleway"/>
              </a:rPr>
              <a:t>Comments</a:t>
            </a:r>
            <a:endParaRPr b="0" i="0" sz="4300" u="none" cap="none" strike="noStrike">
              <a:solidFill>
                <a:srgbClr val="000000"/>
              </a:solidFill>
              <a:latin typeface="Arial"/>
              <a:ea typeface="Arial"/>
              <a:cs typeface="Arial"/>
              <a:sym typeface="Arial"/>
            </a:endParaRPr>
          </a:p>
        </p:txBody>
      </p:sp>
      <p:sp>
        <p:nvSpPr>
          <p:cNvPr id="1275" name="Google Shape;1275;g27fe91ecb18_0_478"/>
          <p:cNvSpPr/>
          <p:nvPr/>
        </p:nvSpPr>
        <p:spPr>
          <a:xfrm>
            <a:off x="1649413" y="7408267"/>
            <a:ext cx="100065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Use # to add comments for code readability</a:t>
            </a:r>
            <a:endParaRPr b="0" i="0" sz="3500" u="none" cap="none" strike="noStrike">
              <a:solidFill>
                <a:srgbClr val="000000"/>
              </a:solidFill>
              <a:latin typeface="Arial"/>
              <a:ea typeface="Arial"/>
              <a:cs typeface="Arial"/>
              <a:sym typeface="Arial"/>
            </a:endParaRPr>
          </a:p>
        </p:txBody>
      </p:sp>
      <p:sp>
        <p:nvSpPr>
          <p:cNvPr id="1276" name="Google Shape;1276;g27fe91ecb18_0_478"/>
          <p:cNvSpPr/>
          <p:nvPr/>
        </p:nvSpPr>
        <p:spPr>
          <a:xfrm>
            <a:off x="1649413" y="8562779"/>
            <a:ext cx="10006500" cy="1319100"/>
          </a:xfrm>
          <a:prstGeom prst="roundRect">
            <a:avLst>
              <a:gd fmla="val 15003" name="adj"/>
            </a:avLst>
          </a:prstGeom>
          <a:solidFill>
            <a:srgbClr val="F0F0F5"/>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77" name="Google Shape;1277;g27fe91ecb18_0_478"/>
          <p:cNvSpPr/>
          <p:nvPr/>
        </p:nvSpPr>
        <p:spPr>
          <a:xfrm>
            <a:off x="1627587" y="8562779"/>
            <a:ext cx="10049700" cy="1319100"/>
          </a:xfrm>
          <a:prstGeom prst="roundRect">
            <a:avLst>
              <a:gd fmla="val 5001" name="adj"/>
            </a:avLst>
          </a:prstGeom>
          <a:solidFill>
            <a:srgbClr val="F0F0F5"/>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78" name="Google Shape;1278;g27fe91ecb18_0_478"/>
          <p:cNvSpPr/>
          <p:nvPr/>
        </p:nvSpPr>
        <p:spPr>
          <a:xfrm>
            <a:off x="2067320" y="8892581"/>
            <a:ext cx="91704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highlight>
                  <a:srgbClr val="F0F0F5"/>
                </a:highlight>
                <a:latin typeface="Consolas"/>
                <a:ea typeface="Consolas"/>
                <a:cs typeface="Consolas"/>
                <a:sym typeface="Consolas"/>
              </a:rPr>
              <a:t># I am a comment!</a:t>
            </a:r>
            <a:endParaRPr b="0" i="0" sz="3500" u="none" cap="none" strike="noStrike">
              <a:solidFill>
                <a:srgbClr val="000000"/>
              </a:solidFill>
              <a:latin typeface="Arial"/>
              <a:ea typeface="Arial"/>
              <a:cs typeface="Arial"/>
              <a:sym typeface="Arial"/>
            </a:endParaRPr>
          </a:p>
        </p:txBody>
      </p:sp>
      <p:sp>
        <p:nvSpPr>
          <p:cNvPr id="1279" name="Google Shape;1279;g27fe91ecb18_0_478"/>
          <p:cNvSpPr/>
          <p:nvPr/>
        </p:nvSpPr>
        <p:spPr>
          <a:xfrm>
            <a:off x="12741277" y="5519341"/>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1B1B27"/>
                </a:solidFill>
                <a:latin typeface="Raleway"/>
                <a:ea typeface="Raleway"/>
                <a:cs typeface="Raleway"/>
                <a:sym typeface="Raleway"/>
              </a:rPr>
              <a:t>Functions</a:t>
            </a:r>
            <a:endParaRPr b="0" i="0" sz="4300" u="none" cap="none" strike="noStrike">
              <a:solidFill>
                <a:srgbClr val="000000"/>
              </a:solidFill>
              <a:latin typeface="Arial"/>
              <a:ea typeface="Arial"/>
              <a:cs typeface="Arial"/>
              <a:sym typeface="Arial"/>
            </a:endParaRPr>
          </a:p>
        </p:txBody>
      </p:sp>
      <p:sp>
        <p:nvSpPr>
          <p:cNvPr id="1280" name="Google Shape;1280;g27fe91ecb18_0_478"/>
          <p:cNvSpPr/>
          <p:nvPr/>
        </p:nvSpPr>
        <p:spPr>
          <a:xfrm>
            <a:off x="12741275" y="6646267"/>
            <a:ext cx="100065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Take inputs and give outputs:</a:t>
            </a:r>
            <a:endParaRPr b="0" i="0" sz="3500" u="none" cap="none" strike="noStrike">
              <a:solidFill>
                <a:srgbClr val="000000"/>
              </a:solidFill>
              <a:latin typeface="Arial"/>
              <a:ea typeface="Arial"/>
              <a:cs typeface="Arial"/>
              <a:sym typeface="Arial"/>
            </a:endParaRPr>
          </a:p>
        </p:txBody>
      </p:sp>
      <p:sp>
        <p:nvSpPr>
          <p:cNvPr id="1281" name="Google Shape;1281;g27fe91ecb18_0_478"/>
          <p:cNvSpPr/>
          <p:nvPr/>
        </p:nvSpPr>
        <p:spPr>
          <a:xfrm>
            <a:off x="12741275" y="7800779"/>
            <a:ext cx="10006500" cy="1319100"/>
          </a:xfrm>
          <a:prstGeom prst="roundRect">
            <a:avLst>
              <a:gd fmla="val 15003" name="adj"/>
            </a:avLst>
          </a:prstGeom>
          <a:solidFill>
            <a:srgbClr val="F0F0F5"/>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82" name="Google Shape;1282;g27fe91ecb18_0_478"/>
          <p:cNvSpPr/>
          <p:nvPr/>
        </p:nvSpPr>
        <p:spPr>
          <a:xfrm>
            <a:off x="12719448" y="7800779"/>
            <a:ext cx="10049700" cy="1319100"/>
          </a:xfrm>
          <a:prstGeom prst="roundRect">
            <a:avLst>
              <a:gd fmla="val 5001" name="adj"/>
            </a:avLst>
          </a:prstGeom>
          <a:solidFill>
            <a:srgbClr val="F0F0F5"/>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83" name="Google Shape;1283;g27fe91ecb18_0_478"/>
          <p:cNvSpPr/>
          <p:nvPr/>
        </p:nvSpPr>
        <p:spPr>
          <a:xfrm>
            <a:off x="13159184" y="8130581"/>
            <a:ext cx="91704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highlight>
                  <a:srgbClr val="F0F0F5"/>
                </a:highlight>
                <a:latin typeface="Consolas"/>
                <a:ea typeface="Consolas"/>
                <a:cs typeface="Consolas"/>
                <a:sym typeface="Consolas"/>
              </a:rPr>
              <a:t>print("hello world")</a:t>
            </a:r>
            <a:endParaRPr b="0" i="0" sz="3500" u="none" cap="none" strike="noStrike">
              <a:solidFill>
                <a:srgbClr val="000000"/>
              </a:solidFill>
              <a:latin typeface="Arial"/>
              <a:ea typeface="Arial"/>
              <a:cs typeface="Arial"/>
              <a:sym typeface="Arial"/>
            </a:endParaRPr>
          </a:p>
        </p:txBody>
      </p:sp>
      <p:sp>
        <p:nvSpPr>
          <p:cNvPr id="1284" name="Google Shape;1284;g27fe91ecb18_0_478"/>
          <p:cNvSpPr/>
          <p:nvPr/>
        </p:nvSpPr>
        <p:spPr>
          <a:xfrm>
            <a:off x="12741275" y="9614893"/>
            <a:ext cx="10006500" cy="66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Prints the given input (in this case, "hello world").</a:t>
            </a:r>
            <a:endParaRPr b="0" i="0" sz="3500" u="none" cap="none" strike="noStrike">
              <a:solidFill>
                <a:srgbClr val="000000"/>
              </a:solidFill>
              <a:latin typeface="Arial"/>
              <a:ea typeface="Arial"/>
              <a:cs typeface="Arial"/>
              <a:sym typeface="Arial"/>
            </a:endParaRPr>
          </a:p>
        </p:txBody>
      </p:sp>
      <p:pic>
        <p:nvPicPr>
          <p:cNvPr descr="preencoded.png" id="1285" name="Google Shape;1285;g27fe91ecb18_0_478">
            <a:hlinkClick r:id="rId3"/>
          </p:cNvPr>
          <p:cNvPicPr preferRelativeResize="0"/>
          <p:nvPr/>
        </p:nvPicPr>
        <p:blipFill rotWithShape="1">
          <a:blip r:embed="rId4">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0" name="Shape 1290"/>
        <p:cNvGrpSpPr/>
        <p:nvPr/>
      </p:nvGrpSpPr>
      <p:grpSpPr>
        <a:xfrm>
          <a:off x="0" y="0"/>
          <a:ext cx="0" cy="0"/>
          <a:chOff x="0" y="0"/>
          <a:chExt cx="0" cy="0"/>
        </a:xfrm>
      </p:grpSpPr>
      <p:sp>
        <p:nvSpPr>
          <p:cNvPr id="1291" name="Google Shape;1291;g27fe91ecb18_0_497"/>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92" name="Google Shape;1292;g27fe91ecb18_0_497"/>
          <p:cNvSpPr/>
          <p:nvPr/>
        </p:nvSpPr>
        <p:spPr>
          <a:xfrm>
            <a:off x="0" y="0"/>
            <a:ext cx="24384000" cy="137160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descr="preencoded.png" id="1293" name="Google Shape;1293;g27fe91ecb18_0_497"/>
          <p:cNvPicPr preferRelativeResize="0"/>
          <p:nvPr/>
        </p:nvPicPr>
        <p:blipFill rotWithShape="1">
          <a:blip r:embed="rId3">
            <a:alphaModFix/>
          </a:blip>
          <a:srcRect b="0" l="0" r="0" t="0"/>
          <a:stretch/>
        </p:blipFill>
        <p:spPr>
          <a:xfrm>
            <a:off x="-12701" y="0"/>
            <a:ext cx="6096000" cy="13716000"/>
          </a:xfrm>
          <a:prstGeom prst="rect">
            <a:avLst/>
          </a:prstGeom>
          <a:noFill/>
          <a:ln>
            <a:noFill/>
          </a:ln>
        </p:spPr>
      </p:pic>
      <p:sp>
        <p:nvSpPr>
          <p:cNvPr id="1294" name="Google Shape;1294;g27fe91ecb18_0_497"/>
          <p:cNvSpPr/>
          <p:nvPr/>
        </p:nvSpPr>
        <p:spPr>
          <a:xfrm>
            <a:off x="7745413" y="2855515"/>
            <a:ext cx="10996800" cy="1374300"/>
          </a:xfrm>
          <a:prstGeom prst="rect">
            <a:avLst/>
          </a:prstGeom>
          <a:noFill/>
          <a:ln>
            <a:noFill/>
          </a:ln>
        </p:spPr>
        <p:txBody>
          <a:bodyPr anchorCtr="0" anchor="t" bIns="121875" lIns="243800" spcFirstLastPara="1" rIns="243800" wrap="square" tIns="121875">
            <a:noAutofit/>
          </a:bodyPr>
          <a:lstStyle/>
          <a:p>
            <a:pPr indent="0" lvl="0" marL="0" marR="0" rtl="0" algn="l">
              <a:lnSpc>
                <a:spcPct val="125007"/>
              </a:lnSpc>
              <a:spcBef>
                <a:spcPts val="0"/>
              </a:spcBef>
              <a:spcAft>
                <a:spcPts val="0"/>
              </a:spcAft>
              <a:buClr>
                <a:srgbClr val="000000"/>
              </a:buClr>
              <a:buSzPts val="8700"/>
              <a:buFont typeface="Arial"/>
              <a:buNone/>
            </a:pPr>
            <a:r>
              <a:rPr b="0" i="0" lang="en-US" sz="8700" u="none" cap="none" strike="noStrike">
                <a:solidFill>
                  <a:srgbClr val="1B1B27"/>
                </a:solidFill>
                <a:latin typeface="Raleway"/>
                <a:ea typeface="Raleway"/>
                <a:cs typeface="Raleway"/>
                <a:sym typeface="Raleway"/>
              </a:rPr>
              <a:t>Variables Overview</a:t>
            </a:r>
            <a:endParaRPr b="0" i="0" sz="8700" u="none" cap="none" strike="noStrike">
              <a:solidFill>
                <a:srgbClr val="000000"/>
              </a:solidFill>
              <a:latin typeface="Arial"/>
              <a:ea typeface="Arial"/>
              <a:cs typeface="Arial"/>
              <a:sym typeface="Arial"/>
            </a:endParaRPr>
          </a:p>
        </p:txBody>
      </p:sp>
      <p:sp>
        <p:nvSpPr>
          <p:cNvPr id="1295" name="Google Shape;1295;g27fe91ecb18_0_497"/>
          <p:cNvSpPr/>
          <p:nvPr/>
        </p:nvSpPr>
        <p:spPr>
          <a:xfrm>
            <a:off x="7745413" y="4898028"/>
            <a:ext cx="769500" cy="769500"/>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96" name="Google Shape;1296;g27fe91ecb18_0_497"/>
          <p:cNvSpPr/>
          <p:nvPr/>
        </p:nvSpPr>
        <p:spPr>
          <a:xfrm>
            <a:off x="8954891" y="4939116"/>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Containers for Values</a:t>
            </a:r>
            <a:endParaRPr b="0" i="0" sz="4300" u="none" cap="none" strike="noStrike">
              <a:solidFill>
                <a:srgbClr val="000000"/>
              </a:solidFill>
              <a:latin typeface="Arial"/>
              <a:ea typeface="Arial"/>
              <a:cs typeface="Arial"/>
              <a:sym typeface="Arial"/>
            </a:endParaRPr>
          </a:p>
        </p:txBody>
      </p:sp>
      <p:sp>
        <p:nvSpPr>
          <p:cNvPr id="1297" name="Google Shape;1297;g27fe91ecb18_0_497"/>
          <p:cNvSpPr/>
          <p:nvPr/>
        </p:nvSpPr>
        <p:spPr>
          <a:xfrm>
            <a:off x="8954888" y="6335712"/>
            <a:ext cx="60657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Variables store different types of data.</a:t>
            </a:r>
            <a:endParaRPr b="0" i="0" sz="3500" u="none" cap="none" strike="noStrike">
              <a:solidFill>
                <a:srgbClr val="000000"/>
              </a:solidFill>
              <a:latin typeface="Arial"/>
              <a:ea typeface="Arial"/>
              <a:cs typeface="Arial"/>
              <a:sym typeface="Arial"/>
            </a:endParaRPr>
          </a:p>
        </p:txBody>
      </p:sp>
      <p:sp>
        <p:nvSpPr>
          <p:cNvPr id="1298" name="Google Shape;1298;g27fe91ecb18_0_497"/>
          <p:cNvSpPr/>
          <p:nvPr/>
        </p:nvSpPr>
        <p:spPr>
          <a:xfrm>
            <a:off x="15459869" y="5384603"/>
            <a:ext cx="769500" cy="769500"/>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299" name="Google Shape;1299;g27fe91ecb18_0_497"/>
          <p:cNvSpPr/>
          <p:nvPr/>
        </p:nvSpPr>
        <p:spPr>
          <a:xfrm>
            <a:off x="16669347" y="5384603"/>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Variable Creation</a:t>
            </a:r>
            <a:endParaRPr b="0" i="0" sz="4300" u="none" cap="none" strike="noStrike">
              <a:solidFill>
                <a:srgbClr val="000000"/>
              </a:solidFill>
              <a:latin typeface="Arial"/>
              <a:ea typeface="Arial"/>
              <a:cs typeface="Arial"/>
              <a:sym typeface="Arial"/>
            </a:endParaRPr>
          </a:p>
        </p:txBody>
      </p:sp>
      <p:sp>
        <p:nvSpPr>
          <p:cNvPr id="1300" name="Google Shape;1300;g27fe91ecb18_0_497"/>
          <p:cNvSpPr/>
          <p:nvPr/>
        </p:nvSpPr>
        <p:spPr>
          <a:xfrm>
            <a:off x="16669347" y="6335712"/>
            <a:ext cx="60657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Assign values using variable_name = value.</a:t>
            </a:r>
            <a:endParaRPr b="0" i="0" sz="3500" u="none" cap="none" strike="noStrike">
              <a:solidFill>
                <a:srgbClr val="000000"/>
              </a:solidFill>
              <a:latin typeface="Arial"/>
              <a:ea typeface="Arial"/>
              <a:cs typeface="Arial"/>
              <a:sym typeface="Arial"/>
            </a:endParaRPr>
          </a:p>
        </p:txBody>
      </p:sp>
      <p:sp>
        <p:nvSpPr>
          <p:cNvPr id="1301" name="Google Shape;1301;g27fe91ecb18_0_497"/>
          <p:cNvSpPr/>
          <p:nvPr/>
        </p:nvSpPr>
        <p:spPr>
          <a:xfrm>
            <a:off x="7745413" y="8589765"/>
            <a:ext cx="769500" cy="769500"/>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02" name="Google Shape;1302;g27fe91ecb18_0_497"/>
          <p:cNvSpPr/>
          <p:nvPr/>
        </p:nvSpPr>
        <p:spPr>
          <a:xfrm>
            <a:off x="8954891" y="8589763"/>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Usage</a:t>
            </a:r>
            <a:endParaRPr b="0" i="0" sz="4300" u="none" cap="none" strike="noStrike">
              <a:solidFill>
                <a:srgbClr val="000000"/>
              </a:solidFill>
              <a:latin typeface="Arial"/>
              <a:ea typeface="Arial"/>
              <a:cs typeface="Arial"/>
              <a:sym typeface="Arial"/>
            </a:endParaRPr>
          </a:p>
        </p:txBody>
      </p:sp>
      <p:sp>
        <p:nvSpPr>
          <p:cNvPr id="1303" name="Google Shape;1303;g27fe91ecb18_0_497"/>
          <p:cNvSpPr/>
          <p:nvPr/>
        </p:nvSpPr>
        <p:spPr>
          <a:xfrm>
            <a:off x="8954888" y="9540875"/>
            <a:ext cx="60657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Variables can be used after they're assigned</a:t>
            </a:r>
            <a:endParaRPr b="0" i="0" sz="3500" u="none" cap="none" strike="noStrike">
              <a:solidFill>
                <a:srgbClr val="000000"/>
              </a:solidFill>
              <a:latin typeface="Arial"/>
              <a:ea typeface="Arial"/>
              <a:cs typeface="Arial"/>
              <a:sym typeface="Arial"/>
            </a:endParaRPr>
          </a:p>
        </p:txBody>
      </p:sp>
      <p:sp>
        <p:nvSpPr>
          <p:cNvPr id="1304" name="Google Shape;1304;g27fe91ecb18_0_497"/>
          <p:cNvSpPr/>
          <p:nvPr/>
        </p:nvSpPr>
        <p:spPr>
          <a:xfrm>
            <a:off x="15459869" y="8589765"/>
            <a:ext cx="769500" cy="769500"/>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05" name="Google Shape;1305;g27fe91ecb18_0_497"/>
          <p:cNvSpPr/>
          <p:nvPr/>
        </p:nvSpPr>
        <p:spPr>
          <a:xfrm>
            <a:off x="16669347" y="8589763"/>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Reassignment</a:t>
            </a:r>
            <a:endParaRPr b="0" i="0" sz="4300" u="none" cap="none" strike="noStrike">
              <a:solidFill>
                <a:srgbClr val="000000"/>
              </a:solidFill>
              <a:latin typeface="Arial"/>
              <a:ea typeface="Arial"/>
              <a:cs typeface="Arial"/>
              <a:sym typeface="Arial"/>
            </a:endParaRPr>
          </a:p>
        </p:txBody>
      </p:sp>
      <p:sp>
        <p:nvSpPr>
          <p:cNvPr id="1306" name="Google Shape;1306;g27fe91ecb18_0_497"/>
          <p:cNvSpPr/>
          <p:nvPr/>
        </p:nvSpPr>
        <p:spPr>
          <a:xfrm>
            <a:off x="16669347" y="9540875"/>
            <a:ext cx="60657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Variables can be reassigned as needed</a:t>
            </a:r>
            <a:endParaRPr b="0" i="0" sz="3500" u="none" cap="none" strike="noStrike">
              <a:solidFill>
                <a:srgbClr val="000000"/>
              </a:solidFill>
              <a:latin typeface="Arial"/>
              <a:ea typeface="Arial"/>
              <a:cs typeface="Arial"/>
              <a:sym typeface="Arial"/>
            </a:endParaRPr>
          </a:p>
        </p:txBody>
      </p:sp>
      <p:pic>
        <p:nvPicPr>
          <p:cNvPr descr="preencoded.png" id="1307" name="Google Shape;1307;g27fe91ecb18_0_497">
            <a:hlinkClick r:id="rId4"/>
          </p:cNvPr>
          <p:cNvPicPr preferRelativeResize="0"/>
          <p:nvPr/>
        </p:nvPicPr>
        <p:blipFill rotWithShape="1">
          <a:blip r:embed="rId5">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2" name="Shape 1312"/>
        <p:cNvGrpSpPr/>
        <p:nvPr/>
      </p:nvGrpSpPr>
      <p:grpSpPr>
        <a:xfrm>
          <a:off x="0" y="0"/>
          <a:ext cx="0" cy="0"/>
          <a:chOff x="0" y="0"/>
          <a:chExt cx="0" cy="0"/>
        </a:xfrm>
      </p:grpSpPr>
      <p:sp>
        <p:nvSpPr>
          <p:cNvPr id="1313" name="Google Shape;1313;g27fe91ecb18_0_518"/>
          <p:cNvSpPr/>
          <p:nvPr/>
        </p:nvSpPr>
        <p:spPr>
          <a:xfrm>
            <a:off x="0" y="0"/>
            <a:ext cx="24384000" cy="13716000"/>
          </a:xfrm>
          <a:prstGeom prst="rect">
            <a:avLst/>
          </a:prstGeom>
          <a:solidFill>
            <a:srgbClr val="ECECF3"/>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14" name="Google Shape;1314;g27fe91ecb18_0_518"/>
          <p:cNvSpPr/>
          <p:nvPr/>
        </p:nvSpPr>
        <p:spPr>
          <a:xfrm>
            <a:off x="0" y="0"/>
            <a:ext cx="24384000" cy="13812900"/>
          </a:xfrm>
          <a:prstGeom prst="rect">
            <a:avLst/>
          </a:prstGeom>
          <a:solidFill>
            <a:srgbClr val="FFFFFF">
              <a:alpha val="74509"/>
            </a:srgbClr>
          </a:solidFill>
          <a:ln>
            <a:noFill/>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descr="preencoded.png" id="1315" name="Google Shape;1315;g27fe91ecb18_0_518"/>
          <p:cNvPicPr preferRelativeResize="0"/>
          <p:nvPr/>
        </p:nvPicPr>
        <p:blipFill rotWithShape="1">
          <a:blip r:embed="rId3">
            <a:alphaModFix/>
          </a:blip>
          <a:srcRect b="0" l="0" r="0" t="0"/>
          <a:stretch/>
        </p:blipFill>
        <p:spPr>
          <a:xfrm>
            <a:off x="0" y="3"/>
            <a:ext cx="24384000" cy="5498506"/>
          </a:xfrm>
          <a:prstGeom prst="rect">
            <a:avLst/>
          </a:prstGeom>
          <a:noFill/>
          <a:ln>
            <a:noFill/>
          </a:ln>
        </p:spPr>
      </p:pic>
      <p:sp>
        <p:nvSpPr>
          <p:cNvPr id="1316" name="Google Shape;1316;g27fe91ecb18_0_518"/>
          <p:cNvSpPr/>
          <p:nvPr/>
        </p:nvSpPr>
        <p:spPr>
          <a:xfrm>
            <a:off x="1649413" y="6708181"/>
            <a:ext cx="10996800" cy="1374300"/>
          </a:xfrm>
          <a:prstGeom prst="rect">
            <a:avLst/>
          </a:prstGeom>
          <a:noFill/>
          <a:ln>
            <a:noFill/>
          </a:ln>
        </p:spPr>
        <p:txBody>
          <a:bodyPr anchorCtr="0" anchor="t" bIns="121875" lIns="243800" spcFirstLastPara="1" rIns="243800" wrap="square" tIns="121875">
            <a:noAutofit/>
          </a:bodyPr>
          <a:lstStyle/>
          <a:p>
            <a:pPr indent="0" lvl="0" marL="0" marR="0" rtl="0" algn="l">
              <a:lnSpc>
                <a:spcPct val="125007"/>
              </a:lnSpc>
              <a:spcBef>
                <a:spcPts val="0"/>
              </a:spcBef>
              <a:spcAft>
                <a:spcPts val="0"/>
              </a:spcAft>
              <a:buClr>
                <a:srgbClr val="000000"/>
              </a:buClr>
              <a:buSzPts val="8700"/>
              <a:buFont typeface="Arial"/>
              <a:buNone/>
            </a:pPr>
            <a:r>
              <a:rPr b="0" i="0" lang="en-US" sz="8700" u="none" cap="none" strike="noStrike">
                <a:solidFill>
                  <a:srgbClr val="1B1B27"/>
                </a:solidFill>
                <a:latin typeface="Raleway"/>
                <a:ea typeface="Raleway"/>
                <a:cs typeface="Raleway"/>
                <a:sym typeface="Raleway"/>
              </a:rPr>
              <a:t>Variable Names</a:t>
            </a:r>
            <a:endParaRPr b="0" i="0" sz="8700" u="none" cap="none" strike="noStrike">
              <a:solidFill>
                <a:srgbClr val="000000"/>
              </a:solidFill>
              <a:latin typeface="Arial"/>
              <a:ea typeface="Arial"/>
              <a:cs typeface="Arial"/>
              <a:sym typeface="Arial"/>
            </a:endParaRPr>
          </a:p>
        </p:txBody>
      </p:sp>
      <p:sp>
        <p:nvSpPr>
          <p:cNvPr id="1317" name="Google Shape;1317;g27fe91ecb18_0_518"/>
          <p:cNvSpPr/>
          <p:nvPr/>
        </p:nvSpPr>
        <p:spPr>
          <a:xfrm>
            <a:off x="1649413" y="8742563"/>
            <a:ext cx="6735300" cy="38607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18" name="Google Shape;1318;g27fe91ecb18_0_518"/>
          <p:cNvSpPr/>
          <p:nvPr/>
        </p:nvSpPr>
        <p:spPr>
          <a:xfrm>
            <a:off x="2114552" y="9207699"/>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Naming Rules</a:t>
            </a:r>
            <a:endParaRPr b="0" i="0" sz="4300" u="none" cap="none" strike="noStrike">
              <a:solidFill>
                <a:srgbClr val="000000"/>
              </a:solidFill>
              <a:latin typeface="Arial"/>
              <a:ea typeface="Arial"/>
              <a:cs typeface="Arial"/>
              <a:sym typeface="Arial"/>
            </a:endParaRPr>
          </a:p>
        </p:txBody>
      </p:sp>
      <p:sp>
        <p:nvSpPr>
          <p:cNvPr id="1319" name="Google Shape;1319;g27fe91ecb18_0_518"/>
          <p:cNvSpPr/>
          <p:nvPr/>
        </p:nvSpPr>
        <p:spPr>
          <a:xfrm>
            <a:off x="2114552" y="10158811"/>
            <a:ext cx="58047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Cannot start with a number, no spaces, cannot be a keyword.</a:t>
            </a:r>
            <a:endParaRPr b="0" i="0" sz="3500" u="none" cap="none" strike="noStrike">
              <a:solidFill>
                <a:srgbClr val="000000"/>
              </a:solidFill>
              <a:latin typeface="Arial"/>
              <a:ea typeface="Arial"/>
              <a:cs typeface="Arial"/>
              <a:sym typeface="Arial"/>
            </a:endParaRPr>
          </a:p>
        </p:txBody>
      </p:sp>
      <p:sp>
        <p:nvSpPr>
          <p:cNvPr id="1320" name="Google Shape;1320;g27fe91ecb18_0_518"/>
          <p:cNvSpPr/>
          <p:nvPr/>
        </p:nvSpPr>
        <p:spPr>
          <a:xfrm>
            <a:off x="8824317" y="8742563"/>
            <a:ext cx="6735300" cy="38607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21" name="Google Shape;1321;g27fe91ecb18_0_518"/>
          <p:cNvSpPr/>
          <p:nvPr/>
        </p:nvSpPr>
        <p:spPr>
          <a:xfrm>
            <a:off x="9289456" y="9207699"/>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Good Practices</a:t>
            </a:r>
            <a:endParaRPr b="0" i="0" sz="4300" u="none" cap="none" strike="noStrike">
              <a:solidFill>
                <a:srgbClr val="000000"/>
              </a:solidFill>
              <a:latin typeface="Arial"/>
              <a:ea typeface="Arial"/>
              <a:cs typeface="Arial"/>
              <a:sym typeface="Arial"/>
            </a:endParaRPr>
          </a:p>
        </p:txBody>
      </p:sp>
      <p:sp>
        <p:nvSpPr>
          <p:cNvPr id="1322" name="Google Shape;1322;g27fe91ecb18_0_518"/>
          <p:cNvSpPr/>
          <p:nvPr/>
        </p:nvSpPr>
        <p:spPr>
          <a:xfrm>
            <a:off x="9289456" y="10158811"/>
            <a:ext cx="5804700" cy="13200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Use descriptive names, all lowercase with underscores.</a:t>
            </a:r>
            <a:endParaRPr b="0" i="0" sz="3500" u="none" cap="none" strike="noStrike">
              <a:solidFill>
                <a:srgbClr val="000000"/>
              </a:solidFill>
              <a:latin typeface="Arial"/>
              <a:ea typeface="Arial"/>
              <a:cs typeface="Arial"/>
              <a:sym typeface="Arial"/>
            </a:endParaRPr>
          </a:p>
        </p:txBody>
      </p:sp>
      <p:sp>
        <p:nvSpPr>
          <p:cNvPr id="1323" name="Google Shape;1323;g27fe91ecb18_0_518"/>
          <p:cNvSpPr/>
          <p:nvPr/>
        </p:nvSpPr>
        <p:spPr>
          <a:xfrm>
            <a:off x="15999221" y="8742563"/>
            <a:ext cx="6735300" cy="38607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24" name="Google Shape;1324;g27fe91ecb18_0_518"/>
          <p:cNvSpPr/>
          <p:nvPr/>
        </p:nvSpPr>
        <p:spPr>
          <a:xfrm>
            <a:off x="16464363" y="9207699"/>
            <a:ext cx="5498400" cy="687300"/>
          </a:xfrm>
          <a:prstGeom prst="rect">
            <a:avLst/>
          </a:prstGeom>
          <a:noFill/>
          <a:ln>
            <a:noFill/>
          </a:ln>
        </p:spPr>
        <p:txBody>
          <a:bodyPr anchorCtr="0" anchor="t" bIns="121875" lIns="243800" spcFirstLastPara="1" rIns="243800" wrap="square" tIns="121875">
            <a:noAutofit/>
          </a:bodyPr>
          <a:lstStyle/>
          <a:p>
            <a:pPr indent="0" lvl="0" marL="0" marR="0" rtl="0" algn="l">
              <a:lnSpc>
                <a:spcPct val="124938"/>
              </a:lnSpc>
              <a:spcBef>
                <a:spcPts val="0"/>
              </a:spcBef>
              <a:spcAft>
                <a:spcPts val="0"/>
              </a:spcAft>
              <a:buClr>
                <a:srgbClr val="000000"/>
              </a:buClr>
              <a:buSzPts val="4300"/>
              <a:buFont typeface="Arial"/>
              <a:buNone/>
            </a:pPr>
            <a:r>
              <a:rPr b="0" i="0" lang="en-US" sz="4300" u="none" cap="none" strike="noStrike">
                <a:solidFill>
                  <a:srgbClr val="3C3939"/>
                </a:solidFill>
                <a:latin typeface="Raleway"/>
                <a:ea typeface="Raleway"/>
                <a:cs typeface="Raleway"/>
                <a:sym typeface="Raleway"/>
              </a:rPr>
              <a:t>Avoid Confusion</a:t>
            </a:r>
            <a:endParaRPr b="0" i="0" sz="4300" u="none" cap="none" strike="noStrike">
              <a:solidFill>
                <a:srgbClr val="000000"/>
              </a:solidFill>
              <a:latin typeface="Arial"/>
              <a:ea typeface="Arial"/>
              <a:cs typeface="Arial"/>
              <a:sym typeface="Arial"/>
            </a:endParaRPr>
          </a:p>
        </p:txBody>
      </p:sp>
      <p:sp>
        <p:nvSpPr>
          <p:cNvPr id="1325" name="Google Shape;1325;g27fe91ecb18_0_518"/>
          <p:cNvSpPr/>
          <p:nvPr/>
        </p:nvSpPr>
        <p:spPr>
          <a:xfrm>
            <a:off x="16464363" y="10158811"/>
            <a:ext cx="5804700" cy="1979100"/>
          </a:xfrm>
          <a:prstGeom prst="rect">
            <a:avLst/>
          </a:prstGeom>
          <a:noFill/>
          <a:ln>
            <a:noFill/>
          </a:ln>
        </p:spPr>
        <p:txBody>
          <a:bodyPr anchorCtr="0" anchor="t" bIns="121875" lIns="243800" spcFirstLastPara="1" rIns="243800" wrap="square" tIns="121875">
            <a:noAutofit/>
          </a:bodyPr>
          <a:lstStyle/>
          <a:p>
            <a:pPr indent="0" lvl="0" marL="0" marR="0" rtl="0" algn="l">
              <a:lnSpc>
                <a:spcPct val="149961"/>
              </a:lnSpc>
              <a:spcBef>
                <a:spcPts val="0"/>
              </a:spcBef>
              <a:spcAft>
                <a:spcPts val="0"/>
              </a:spcAft>
              <a:buClr>
                <a:srgbClr val="000000"/>
              </a:buClr>
              <a:buSzPts val="3500"/>
              <a:buFont typeface="Arial"/>
              <a:buNone/>
            </a:pPr>
            <a:r>
              <a:rPr b="0" i="0" lang="en-US" sz="3500" u="none" cap="none" strike="noStrike">
                <a:solidFill>
                  <a:srgbClr val="3C3939"/>
                </a:solidFill>
                <a:latin typeface="Roboto"/>
                <a:ea typeface="Roboto"/>
                <a:cs typeface="Roboto"/>
                <a:sym typeface="Roboto"/>
              </a:rPr>
              <a:t>Follow conventions to make code more readable and maintainable.</a:t>
            </a:r>
            <a:endParaRPr b="0" i="0" sz="3500" u="none" cap="none" strike="noStrike">
              <a:solidFill>
                <a:srgbClr val="000000"/>
              </a:solidFill>
              <a:latin typeface="Arial"/>
              <a:ea typeface="Arial"/>
              <a:cs typeface="Arial"/>
              <a:sym typeface="Arial"/>
            </a:endParaRPr>
          </a:p>
        </p:txBody>
      </p:sp>
      <p:pic>
        <p:nvPicPr>
          <p:cNvPr descr="preencoded.png" id="1326" name="Google Shape;1326;g27fe91ecb18_0_518">
            <a:hlinkClick r:id="rId4"/>
          </p:cNvPr>
          <p:cNvPicPr preferRelativeResize="0"/>
          <p:nvPr/>
        </p:nvPicPr>
        <p:blipFill rotWithShape="1">
          <a:blip r:embed="rId5">
            <a:alphaModFix/>
          </a:blip>
          <a:srcRect b="0" l="0" r="0" t="0"/>
          <a:stretch/>
        </p:blipFill>
        <p:spPr>
          <a:xfrm>
            <a:off x="20403589" y="12649200"/>
            <a:ext cx="3828014" cy="914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0" name="Shape 1330"/>
        <p:cNvGrpSpPr/>
        <p:nvPr/>
      </p:nvGrpSpPr>
      <p:grpSpPr>
        <a:xfrm>
          <a:off x="0" y="0"/>
          <a:ext cx="0" cy="0"/>
          <a:chOff x="0" y="0"/>
          <a:chExt cx="0" cy="0"/>
        </a:xfrm>
      </p:grpSpPr>
      <p:sp>
        <p:nvSpPr>
          <p:cNvPr id="1331" name="Google Shape;1331;g27fe91ecb18_0_536"/>
          <p:cNvSpPr txBox="1"/>
          <p:nvPr/>
        </p:nvSpPr>
        <p:spPr>
          <a:xfrm>
            <a:off x="1194400" y="5134000"/>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What do we think?</a:t>
            </a:r>
            <a:endParaRPr b="0" i="0" sz="9600" u="none" cap="none" strike="noStrike">
              <a:solidFill>
                <a:srgbClr val="006C65"/>
              </a:solidFill>
              <a:latin typeface="Helvetica Neue"/>
              <a:ea typeface="Helvetica Neue"/>
              <a:cs typeface="Helvetica Neue"/>
              <a:sym typeface="Helvetica Neue"/>
            </a:endParaRPr>
          </a:p>
        </p:txBody>
      </p:sp>
      <p:sp>
        <p:nvSpPr>
          <p:cNvPr id="1332" name="Google Shape;1332;g27fe91ecb18_0_536"/>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333" name="Google Shape;1333;g27fe91ecb18_0_536"/>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7" name="Shape 1337"/>
        <p:cNvGrpSpPr/>
        <p:nvPr/>
      </p:nvGrpSpPr>
      <p:grpSpPr>
        <a:xfrm>
          <a:off x="0" y="0"/>
          <a:ext cx="0" cy="0"/>
          <a:chOff x="0" y="0"/>
          <a:chExt cx="0" cy="0"/>
        </a:xfrm>
      </p:grpSpPr>
      <p:sp>
        <p:nvSpPr>
          <p:cNvPr id="1338" name="Google Shape;1338;g27fe91ecb18_0_542"/>
          <p:cNvSpPr txBox="1"/>
          <p:nvPr/>
        </p:nvSpPr>
        <p:spPr>
          <a:xfrm>
            <a:off x="1003600" y="5134491"/>
            <a:ext cx="22376700" cy="34479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Overall: not bad, but there’s still room for improvement.</a:t>
            </a:r>
            <a:endParaRPr b="0" i="0" sz="9600" u="none" cap="none" strike="noStrike">
              <a:solidFill>
                <a:srgbClr val="006C65"/>
              </a:solidFill>
              <a:latin typeface="Helvetica Neue"/>
              <a:ea typeface="Helvetica Neue"/>
              <a:cs typeface="Helvetica Neue"/>
              <a:sym typeface="Helvetica Neue"/>
            </a:endParaRPr>
          </a:p>
        </p:txBody>
      </p:sp>
      <p:sp>
        <p:nvSpPr>
          <p:cNvPr id="1339" name="Google Shape;1339;g27fe91ecb18_0_542"/>
          <p:cNvSpPr txBox="1"/>
          <p:nvPr>
            <p:ph idx="12" type="sldNum"/>
          </p:nvPr>
        </p:nvSpPr>
        <p:spPr>
          <a:xfrm>
            <a:off x="60248589" y="33160653"/>
            <a:ext cx="3901500" cy="2799300"/>
          </a:xfrm>
          <a:prstGeom prst="rect">
            <a:avLst/>
          </a:prstGeom>
          <a:noFill/>
          <a:ln>
            <a:noFill/>
          </a:ln>
        </p:spPr>
        <p:txBody>
          <a:bodyPr anchorCtr="0" anchor="ctr" bIns="243800" lIns="243800" spcFirstLastPara="1" rIns="243800" wrap="square" tIns="243800">
            <a:normAutofit/>
          </a:bodyPr>
          <a:lstStyle/>
          <a:p>
            <a:pPr indent="0" lvl="0" marL="0" rtl="0" algn="r">
              <a:lnSpc>
                <a:spcPct val="100000"/>
              </a:lnSpc>
              <a:spcBef>
                <a:spcPts val="0"/>
              </a:spcBef>
              <a:spcAft>
                <a:spcPts val="0"/>
              </a:spcAft>
              <a:buClr>
                <a:srgbClr val="000000"/>
              </a:buClr>
              <a:buSzPts val="2700"/>
              <a:buFont typeface="Arial"/>
              <a:buNone/>
            </a:pPr>
            <a:fld id="{00000000-1234-1234-1234-123412341234}" type="slidenum">
              <a:rPr lang="en-US"/>
              <a:t>‹#›</a:t>
            </a:fld>
            <a:endParaRPr/>
          </a:p>
        </p:txBody>
      </p:sp>
      <p:pic>
        <p:nvPicPr>
          <p:cNvPr descr="AI Bridge Banner Image" id="1340" name="Google Shape;1340;g27fe91ecb18_0_542"/>
          <p:cNvPicPr preferRelativeResize="0"/>
          <p:nvPr/>
        </p:nvPicPr>
        <p:blipFill rotWithShape="1">
          <a:blip r:embed="rId3">
            <a:alphaModFix/>
          </a:blip>
          <a:srcRect b="0" l="0" r="0" t="0"/>
          <a:stretch/>
        </p:blipFill>
        <p:spPr>
          <a:xfrm>
            <a:off x="22511259" y="231155"/>
            <a:ext cx="1615612" cy="14220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4" name="Shape 1344"/>
        <p:cNvGrpSpPr/>
        <p:nvPr/>
      </p:nvGrpSpPr>
      <p:grpSpPr>
        <a:xfrm>
          <a:off x="0" y="0"/>
          <a:ext cx="0" cy="0"/>
          <a:chOff x="0" y="0"/>
          <a:chExt cx="0" cy="0"/>
        </a:xfrm>
      </p:grpSpPr>
      <p:sp>
        <p:nvSpPr>
          <p:cNvPr id="1345" name="Google Shape;1345;g27fe91ecb18_0_548"/>
          <p:cNvSpPr txBox="1"/>
          <p:nvPr/>
        </p:nvSpPr>
        <p:spPr>
          <a:xfrm>
            <a:off x="1194400" y="4764800"/>
            <a:ext cx="21995100" cy="23397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12000"/>
              <a:buFont typeface="Arial"/>
              <a:buNone/>
            </a:pPr>
            <a:r>
              <a:rPr b="0" i="0" lang="en-US" sz="12000" u="none" cap="none" strike="noStrike">
                <a:solidFill>
                  <a:srgbClr val="00517F"/>
                </a:solidFill>
                <a:latin typeface="Helvetica Neue"/>
                <a:ea typeface="Helvetica Neue"/>
                <a:cs typeface="Helvetica Neue"/>
                <a:sym typeface="Helvetica Neue"/>
              </a:rPr>
              <a:t>TAKEAWAYS</a:t>
            </a:r>
            <a:endParaRPr b="0" i="0" sz="1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9" name="Shape 1349"/>
        <p:cNvGrpSpPr/>
        <p:nvPr/>
      </p:nvGrpSpPr>
      <p:grpSpPr>
        <a:xfrm>
          <a:off x="0" y="0"/>
          <a:ext cx="0" cy="0"/>
          <a:chOff x="0" y="0"/>
          <a:chExt cx="0" cy="0"/>
        </a:xfrm>
      </p:grpSpPr>
      <p:sp>
        <p:nvSpPr>
          <p:cNvPr id="1350" name="Google Shape;1350;g27fe91ecb18_0_552"/>
          <p:cNvSpPr txBox="1"/>
          <p:nvPr/>
        </p:nvSpPr>
        <p:spPr>
          <a:xfrm>
            <a:off x="306067" y="404733"/>
            <a:ext cx="21995100" cy="13083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rgbClr val="00517F"/>
                </a:solidFill>
                <a:latin typeface="Helvetica Neue"/>
                <a:ea typeface="Helvetica Neue"/>
                <a:cs typeface="Helvetica Neue"/>
                <a:sym typeface="Helvetica Neue"/>
              </a:rPr>
              <a:t>Using ChatGPT in the real world</a:t>
            </a:r>
            <a:endParaRPr b="0" i="0" sz="5300" u="none" cap="none" strike="noStrike">
              <a:solidFill>
                <a:srgbClr val="000000"/>
              </a:solidFill>
              <a:latin typeface="Helvetica Neue"/>
              <a:ea typeface="Helvetica Neue"/>
              <a:cs typeface="Helvetica Neue"/>
              <a:sym typeface="Helvetica Neue"/>
            </a:endParaRPr>
          </a:p>
        </p:txBody>
      </p:sp>
      <p:sp>
        <p:nvSpPr>
          <p:cNvPr id="1351" name="Google Shape;1351;g27fe91ecb18_0_552"/>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How can we make LLMs useful?</a:t>
            </a:r>
            <a:endParaRPr b="0" i="0" sz="6400" u="none" cap="none" strike="noStrike">
              <a:solidFill>
                <a:schemeClr val="dk1"/>
              </a:solidFill>
              <a:latin typeface="Arial"/>
              <a:ea typeface="Arial"/>
              <a:cs typeface="Arial"/>
              <a:sym typeface="Arial"/>
            </a:endParaRPr>
          </a:p>
        </p:txBody>
      </p:sp>
      <p:sp>
        <p:nvSpPr>
          <p:cNvPr id="1352" name="Google Shape;1352;g27fe91ecb18_0_552"/>
          <p:cNvSpPr txBox="1"/>
          <p:nvPr/>
        </p:nvSpPr>
        <p:spPr>
          <a:xfrm>
            <a:off x="1942400" y="4695643"/>
            <a:ext cx="20499300" cy="4080000"/>
          </a:xfrm>
          <a:prstGeom prst="rect">
            <a:avLst/>
          </a:prstGeom>
          <a:noFill/>
          <a:ln>
            <a:noFill/>
          </a:ln>
        </p:spPr>
        <p:txBody>
          <a:bodyPr anchorCtr="0" anchor="t" bIns="243800" lIns="243800" spcFirstLastPara="1" rIns="243800" wrap="square" tIns="243800">
            <a:spAutoFit/>
          </a:bodyPr>
          <a:lstStyle/>
          <a:p>
            <a:pPr indent="0" lvl="0" marL="0" marR="0" rtl="0" algn="l">
              <a:lnSpc>
                <a:spcPct val="115000"/>
              </a:lnSpc>
              <a:spcBef>
                <a:spcPts val="3200"/>
              </a:spcBef>
              <a:spcAft>
                <a:spcPts val="0"/>
              </a:spcAft>
              <a:buClr>
                <a:srgbClr val="000000"/>
              </a:buClr>
              <a:buSzPts val="9600"/>
              <a:buFont typeface="Arial"/>
              <a:buNone/>
            </a:pPr>
            <a:r>
              <a:rPr b="0" i="0" lang="en-US" sz="9600" u="none" cap="none" strike="noStrike">
                <a:solidFill>
                  <a:srgbClr val="006B64"/>
                </a:solidFill>
                <a:latin typeface="Helvetica Neue"/>
                <a:ea typeface="Helvetica Neue"/>
                <a:cs typeface="Helvetica Neue"/>
                <a:sym typeface="Helvetica Neue"/>
              </a:rPr>
              <a:t>Remember, LLMs are probabilistic. </a:t>
            </a:r>
            <a:endParaRPr b="0" i="0" sz="3700" u="none" cap="none" strike="noStrike">
              <a:solidFill>
                <a:srgbClr val="000000"/>
              </a:solidFill>
              <a:latin typeface="Arial"/>
              <a:ea typeface="Arial"/>
              <a:cs typeface="Arial"/>
              <a:sym typeface="Arial"/>
            </a:endParaRPr>
          </a:p>
          <a:p>
            <a:pPr indent="0" lvl="0" marL="0" marR="0" rtl="0" algn="l">
              <a:lnSpc>
                <a:spcPct val="115000"/>
              </a:lnSpc>
              <a:spcBef>
                <a:spcPts val="3200"/>
              </a:spcBef>
              <a:spcAft>
                <a:spcPts val="0"/>
              </a:spcAft>
              <a:buClr>
                <a:srgbClr val="000000"/>
              </a:buClr>
              <a:buSzPts val="9600"/>
              <a:buFont typeface="Arial"/>
              <a:buNone/>
            </a:pPr>
            <a:r>
              <a:rPr b="0" i="0" lang="en-US" sz="9600" u="none" cap="none" strike="noStrike">
                <a:solidFill>
                  <a:srgbClr val="006B64"/>
                </a:solidFill>
                <a:latin typeface="Helvetica Neue"/>
                <a:ea typeface="Helvetica Neue"/>
                <a:cs typeface="Helvetica Neue"/>
                <a:sym typeface="Helvetica Neue"/>
              </a:rPr>
              <a:t>We need to ask good questions.</a:t>
            </a:r>
            <a:endParaRPr b="0" i="0" sz="9600" u="none" cap="none" strike="noStrike">
              <a:solidFill>
                <a:srgbClr val="006B64"/>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500"/>
                                        <p:tgtEl>
                                          <p:spTgt spid="1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6" name="Shape 1356"/>
        <p:cNvGrpSpPr/>
        <p:nvPr/>
      </p:nvGrpSpPr>
      <p:grpSpPr>
        <a:xfrm>
          <a:off x="0" y="0"/>
          <a:ext cx="0" cy="0"/>
          <a:chOff x="0" y="0"/>
          <a:chExt cx="0" cy="0"/>
        </a:xfrm>
      </p:grpSpPr>
      <p:sp>
        <p:nvSpPr>
          <p:cNvPr id="1357" name="Google Shape;1357;g27fe91ecb18_0_558"/>
          <p:cNvSpPr txBox="1"/>
          <p:nvPr/>
        </p:nvSpPr>
        <p:spPr>
          <a:xfrm>
            <a:off x="306067" y="404733"/>
            <a:ext cx="21995100" cy="13083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rgbClr val="00517F"/>
                </a:solidFill>
                <a:latin typeface="Helvetica Neue"/>
                <a:ea typeface="Helvetica Neue"/>
                <a:cs typeface="Helvetica Neue"/>
                <a:sym typeface="Helvetica Neue"/>
              </a:rPr>
              <a:t>Using ChatGPT in the real world</a:t>
            </a:r>
            <a:endParaRPr b="0" i="0" sz="5300" u="none" cap="none" strike="noStrike">
              <a:solidFill>
                <a:srgbClr val="000000"/>
              </a:solidFill>
              <a:latin typeface="Helvetica Neue"/>
              <a:ea typeface="Helvetica Neue"/>
              <a:cs typeface="Helvetica Neue"/>
              <a:sym typeface="Helvetica Neue"/>
            </a:endParaRPr>
          </a:p>
        </p:txBody>
      </p:sp>
      <p:sp>
        <p:nvSpPr>
          <p:cNvPr id="1358" name="Google Shape;1358;g27fe91ecb18_0_558"/>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So what are good questions?</a:t>
            </a:r>
            <a:endParaRPr b="0" i="0" sz="6400" u="none" cap="none" strike="noStrike">
              <a:solidFill>
                <a:schemeClr val="dk1"/>
              </a:solidFill>
              <a:latin typeface="Arial"/>
              <a:ea typeface="Arial"/>
              <a:cs typeface="Arial"/>
              <a:sym typeface="Arial"/>
            </a:endParaRPr>
          </a:p>
        </p:txBody>
      </p:sp>
      <p:sp>
        <p:nvSpPr>
          <p:cNvPr id="1359" name="Google Shape;1359;g27fe91ecb18_0_558"/>
          <p:cNvSpPr txBox="1"/>
          <p:nvPr/>
        </p:nvSpPr>
        <p:spPr>
          <a:xfrm>
            <a:off x="838800" y="3750333"/>
            <a:ext cx="22706400" cy="6388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Give specific instructions to ChatGPT</a:t>
            </a:r>
            <a:endParaRPr b="0" i="0" sz="6400" u="none" cap="none" strike="noStrike">
              <a:solidFill>
                <a:schemeClr val="dk1"/>
              </a:solidFill>
              <a:latin typeface="Arial"/>
              <a:ea typeface="Arial"/>
              <a:cs typeface="Arial"/>
              <a:sym typeface="Arial"/>
            </a:endParaRPr>
          </a:p>
          <a:p>
            <a:pPr indent="-946150" lvl="1" marL="2438400" marR="0" rtl="0" algn="l">
              <a:lnSpc>
                <a:spcPct val="115000"/>
              </a:lnSpc>
              <a:spcBef>
                <a:spcPts val="0"/>
              </a:spcBef>
              <a:spcAft>
                <a:spcPts val="0"/>
              </a:spcAft>
              <a:buClr>
                <a:schemeClr val="dk1"/>
              </a:buClr>
              <a:buSzPts val="5300"/>
              <a:buFont typeface="Helvetica Neue"/>
              <a:buChar char="○"/>
            </a:pPr>
            <a:r>
              <a:rPr b="0" i="0" lang="en-US" sz="5300" u="none" cap="none" strike="noStrike">
                <a:solidFill>
                  <a:schemeClr val="dk1"/>
                </a:solidFill>
                <a:latin typeface="Arial"/>
                <a:ea typeface="Arial"/>
                <a:cs typeface="Arial"/>
                <a:sym typeface="Arial"/>
              </a:rPr>
              <a:t>Make sure you leave little to no room for error!</a:t>
            </a:r>
            <a:endParaRPr b="0" i="0" sz="3700" u="none" cap="none" strike="noStrike">
              <a:solidFill>
                <a:srgbClr val="000000"/>
              </a:solidFill>
              <a:latin typeface="Arial"/>
              <a:ea typeface="Arial"/>
              <a:cs typeface="Arial"/>
              <a:sym typeface="Arial"/>
            </a:endParaRPr>
          </a:p>
          <a:p>
            <a:pPr indent="0" lvl="1" marL="1485900" marR="0" rtl="0" algn="l">
              <a:lnSpc>
                <a:spcPct val="115000"/>
              </a:lnSpc>
              <a:spcBef>
                <a:spcPts val="0"/>
              </a:spcBef>
              <a:spcAft>
                <a:spcPts val="0"/>
              </a:spcAft>
              <a:buClr>
                <a:srgbClr val="000000"/>
              </a:buClr>
              <a:buSzPts val="5300"/>
              <a:buFont typeface="Arial"/>
              <a:buNone/>
            </a:pPr>
            <a:r>
              <a:t/>
            </a:r>
            <a:endParaRPr b="0" i="0" sz="5300" u="none" cap="none" strike="noStrike">
              <a:solidFill>
                <a:schemeClr val="dk1"/>
              </a:solidFill>
              <a:latin typeface="Arial"/>
              <a:ea typeface="Arial"/>
              <a:cs typeface="Arial"/>
              <a:sym typeface="Arial"/>
            </a:endParaRPr>
          </a:p>
          <a:p>
            <a:pPr indent="-1016000" lvl="0" marL="1219200" marR="0" rtl="0" algn="l">
              <a:lnSpc>
                <a:spcPct val="115000"/>
              </a:lnSpc>
              <a:spcBef>
                <a:spcPts val="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Treat the answers like suggestions, not facts</a:t>
            </a:r>
            <a:endParaRPr b="0" i="0" sz="6400" u="none" cap="none" strike="noStrike">
              <a:solidFill>
                <a:schemeClr val="dk1"/>
              </a:solidFill>
              <a:latin typeface="Arial"/>
              <a:ea typeface="Arial"/>
              <a:cs typeface="Arial"/>
              <a:sym typeface="Arial"/>
            </a:endParaRPr>
          </a:p>
          <a:p>
            <a:pPr indent="-946150" lvl="1" marL="2438400" marR="0" rtl="0" algn="l">
              <a:lnSpc>
                <a:spcPct val="115000"/>
              </a:lnSpc>
              <a:spcBef>
                <a:spcPts val="0"/>
              </a:spcBef>
              <a:spcAft>
                <a:spcPts val="0"/>
              </a:spcAft>
              <a:buClr>
                <a:schemeClr val="dk1"/>
              </a:buClr>
              <a:buSzPts val="5300"/>
              <a:buFont typeface="Helvetica Neue"/>
              <a:buChar char="○"/>
            </a:pPr>
            <a:r>
              <a:rPr b="0" i="0" lang="en-US" sz="5300" u="none" cap="none" strike="noStrike">
                <a:solidFill>
                  <a:schemeClr val="dk1"/>
                </a:solidFill>
                <a:latin typeface="Arial"/>
                <a:ea typeface="Arial"/>
                <a:cs typeface="Arial"/>
                <a:sym typeface="Arial"/>
              </a:rPr>
              <a:t>It’s good at a lot of things, but not great at one particular thing</a:t>
            </a:r>
            <a:endParaRPr b="0" i="0" sz="5300" u="none" cap="none" strike="noStrike">
              <a:solidFill>
                <a:schemeClr val="dk1"/>
              </a:solidFill>
              <a:latin typeface="Arial"/>
              <a:ea typeface="Arial"/>
              <a:cs typeface="Arial"/>
              <a:sym typeface="Arial"/>
            </a:endParaRPr>
          </a:p>
          <a:p>
            <a:pPr indent="-946150" lvl="1" marL="2438400" marR="0" rtl="0" algn="l">
              <a:lnSpc>
                <a:spcPct val="115000"/>
              </a:lnSpc>
              <a:spcBef>
                <a:spcPts val="0"/>
              </a:spcBef>
              <a:spcAft>
                <a:spcPts val="0"/>
              </a:spcAft>
              <a:buClr>
                <a:schemeClr val="dk1"/>
              </a:buClr>
              <a:buSzPts val="5300"/>
              <a:buFont typeface="Helvetica Neue"/>
              <a:buChar char="○"/>
            </a:pPr>
            <a:r>
              <a:rPr b="0" i="0" lang="en-US" sz="5300" u="none" cap="none" strike="noStrike">
                <a:solidFill>
                  <a:schemeClr val="dk1"/>
                </a:solidFill>
                <a:latin typeface="Arial"/>
                <a:ea typeface="Arial"/>
                <a:cs typeface="Arial"/>
                <a:sym typeface="Arial"/>
              </a:rPr>
              <a:t>The niche problem</a:t>
            </a:r>
            <a:endParaRPr b="0" i="0" sz="6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500"/>
                                        <p:tgtEl>
                                          <p:spTgt spid="1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g27fe91ecb18_0_564"/>
          <p:cNvSpPr txBox="1"/>
          <p:nvPr/>
        </p:nvSpPr>
        <p:spPr>
          <a:xfrm>
            <a:off x="1121400" y="5134000"/>
            <a:ext cx="21995100" cy="34479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In general, treat it like you’re talking to another person!</a:t>
            </a:r>
            <a:endParaRPr b="0" i="0" sz="9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g27fe91ecb18_0_576"/>
          <p:cNvSpPr txBox="1"/>
          <p:nvPr/>
        </p:nvSpPr>
        <p:spPr>
          <a:xfrm>
            <a:off x="306067" y="404733"/>
            <a:ext cx="21995100" cy="13083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rgbClr val="00517F"/>
                </a:solidFill>
                <a:latin typeface="Helvetica Neue"/>
                <a:ea typeface="Helvetica Neue"/>
                <a:cs typeface="Helvetica Neue"/>
                <a:sym typeface="Helvetica Neue"/>
              </a:rPr>
              <a:t>ChatGPT limitations</a:t>
            </a:r>
            <a:endParaRPr b="0" i="0" sz="5300" u="none" cap="none" strike="noStrike">
              <a:solidFill>
                <a:srgbClr val="000000"/>
              </a:solidFill>
              <a:latin typeface="Helvetica Neue"/>
              <a:ea typeface="Helvetica Neue"/>
              <a:cs typeface="Helvetica Neue"/>
              <a:sym typeface="Helvetica Neue"/>
            </a:endParaRPr>
          </a:p>
        </p:txBody>
      </p:sp>
      <p:sp>
        <p:nvSpPr>
          <p:cNvPr id="1370" name="Google Shape;1370;g27fe91ecb18_0_576"/>
          <p:cNvSpPr txBox="1"/>
          <p:nvPr/>
        </p:nvSpPr>
        <p:spPr>
          <a:xfrm>
            <a:off x="838800" y="17183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Much like a person, ChatGPT has its own limitations:</a:t>
            </a:r>
            <a:endParaRPr b="0" i="0" sz="6400" u="none" cap="none" strike="noStrike">
              <a:solidFill>
                <a:schemeClr val="dk1"/>
              </a:solidFill>
              <a:latin typeface="Arial"/>
              <a:ea typeface="Arial"/>
              <a:cs typeface="Arial"/>
              <a:sym typeface="Arial"/>
            </a:endParaRPr>
          </a:p>
        </p:txBody>
      </p:sp>
      <p:sp>
        <p:nvSpPr>
          <p:cNvPr id="1371" name="Google Shape;1371;g27fe91ecb18_0_576"/>
          <p:cNvSpPr txBox="1"/>
          <p:nvPr/>
        </p:nvSpPr>
        <p:spPr>
          <a:xfrm>
            <a:off x="838800" y="3343933"/>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It lacks truthfulness. </a:t>
            </a:r>
            <a:endParaRPr b="0" i="0" sz="6400" u="none" cap="none" strike="noStrike">
              <a:solidFill>
                <a:schemeClr val="dk1"/>
              </a:solidFill>
              <a:latin typeface="Arial"/>
              <a:ea typeface="Arial"/>
              <a:cs typeface="Arial"/>
              <a:sym typeface="Arial"/>
            </a:endParaRPr>
          </a:p>
        </p:txBody>
      </p:sp>
      <p:sp>
        <p:nvSpPr>
          <p:cNvPr id="1372" name="Google Shape;1372;g27fe91ecb18_0_576"/>
          <p:cNvSpPr txBox="1"/>
          <p:nvPr/>
        </p:nvSpPr>
        <p:spPr>
          <a:xfrm>
            <a:off x="838800" y="4969531"/>
            <a:ext cx="22706400" cy="37434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When researching in a highly specialized niche, it tends to begin making up false information or information riddled with errors.</a:t>
            </a:r>
            <a:endParaRPr b="0" i="0" sz="6400" u="none" cap="none" strike="noStrike">
              <a:solidFill>
                <a:schemeClr val="dk1"/>
              </a:solidFill>
              <a:latin typeface="Arial"/>
              <a:ea typeface="Arial"/>
              <a:cs typeface="Arial"/>
              <a:sym typeface="Arial"/>
            </a:endParaRPr>
          </a:p>
        </p:txBody>
      </p:sp>
      <p:sp>
        <p:nvSpPr>
          <p:cNvPr id="1373" name="Google Shape;1373;g27fe91ecb18_0_576"/>
          <p:cNvSpPr txBox="1"/>
          <p:nvPr/>
        </p:nvSpPr>
        <p:spPr>
          <a:xfrm>
            <a:off x="838800" y="8531691"/>
            <a:ext cx="22706400" cy="1477500"/>
          </a:xfrm>
          <a:prstGeom prst="rect">
            <a:avLst/>
          </a:prstGeom>
          <a:noFill/>
          <a:ln>
            <a:noFill/>
          </a:ln>
        </p:spPr>
        <p:txBody>
          <a:bodyPr anchorCtr="0" anchor="t" bIns="243800" lIns="243800" spcFirstLastPara="1" rIns="243800" wrap="square" tIns="243800">
            <a:spAutoFit/>
          </a:bodyPr>
          <a:lstStyle/>
          <a:p>
            <a:pPr indent="-1016000" lvl="0" marL="1219200" marR="0" rtl="0" algn="l">
              <a:lnSpc>
                <a:spcPct val="115000"/>
              </a:lnSpc>
              <a:spcBef>
                <a:spcPts val="3200"/>
              </a:spcBef>
              <a:spcAft>
                <a:spcPts val="0"/>
              </a:spcAft>
              <a:buClr>
                <a:schemeClr val="dk1"/>
              </a:buClr>
              <a:buSzPts val="6400"/>
              <a:buFont typeface="Helvetica Neue"/>
              <a:buChar char="●"/>
            </a:pPr>
            <a:r>
              <a:rPr b="0" i="0" lang="en-US" sz="6400" u="none" cap="none" strike="noStrike">
                <a:solidFill>
                  <a:schemeClr val="dk1"/>
                </a:solidFill>
                <a:latin typeface="Arial"/>
                <a:ea typeface="Arial"/>
                <a:cs typeface="Arial"/>
                <a:sym typeface="Arial"/>
              </a:rPr>
              <a:t>Speed and efficiency of usage</a:t>
            </a:r>
            <a:endParaRPr b="0" i="0" sz="6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cxnSp>
        <p:nvCxnSpPr>
          <p:cNvPr id="230" name="Google Shape;230;p13"/>
          <p:cNvCxnSpPr/>
          <p:nvPr/>
        </p:nvCxnSpPr>
        <p:spPr>
          <a:xfrm flipH="1" rot="10800000">
            <a:off x="6756987" y="1597817"/>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231" name="Google Shape;231;p13"/>
          <p:cNvCxnSpPr/>
          <p:nvPr/>
        </p:nvCxnSpPr>
        <p:spPr>
          <a:xfrm rot="10800000">
            <a:off x="5830530" y="11185940"/>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232" name="Google Shape;232;p13"/>
          <p:cNvSpPr/>
          <p:nvPr/>
        </p:nvSpPr>
        <p:spPr>
          <a:xfrm>
            <a:off x="7576494"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3" name="Google Shape;233;p13"/>
          <p:cNvSpPr/>
          <p:nvPr/>
        </p:nvSpPr>
        <p:spPr>
          <a:xfrm>
            <a:off x="8699387"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4" name="Google Shape;234;p13"/>
          <p:cNvSpPr/>
          <p:nvPr/>
        </p:nvSpPr>
        <p:spPr>
          <a:xfrm>
            <a:off x="8137942" y="8938708"/>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5" name="Google Shape;235;p13"/>
          <p:cNvSpPr/>
          <p:nvPr/>
        </p:nvSpPr>
        <p:spPr>
          <a:xfrm>
            <a:off x="8137942" y="10089674"/>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6" name="Google Shape;236;p13"/>
          <p:cNvSpPr/>
          <p:nvPr/>
        </p:nvSpPr>
        <p:spPr>
          <a:xfrm>
            <a:off x="7546765" y="9418332"/>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7" name="Google Shape;237;p13"/>
          <p:cNvSpPr/>
          <p:nvPr/>
        </p:nvSpPr>
        <p:spPr>
          <a:xfrm>
            <a:off x="8249401" y="9514191"/>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8" name="Google Shape;238;p13"/>
          <p:cNvSpPr/>
          <p:nvPr/>
        </p:nvSpPr>
        <p:spPr>
          <a:xfrm>
            <a:off x="8952038" y="9626480"/>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9" name="Google Shape;239;p13"/>
          <p:cNvSpPr txBox="1"/>
          <p:nvPr/>
        </p:nvSpPr>
        <p:spPr>
          <a:xfrm>
            <a:off x="5353451" y="1707351"/>
            <a:ext cx="1331977"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240" name="Google Shape;240;p13"/>
          <p:cNvSpPr txBox="1"/>
          <p:nvPr/>
        </p:nvSpPr>
        <p:spPr>
          <a:xfrm>
            <a:off x="17739625" y="11674740"/>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241" name="Google Shape;241;p13"/>
          <p:cNvSpPr/>
          <p:nvPr/>
        </p:nvSpPr>
        <p:spPr>
          <a:xfrm>
            <a:off x="10346700" y="3316754"/>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2" name="Google Shape;242;p13"/>
          <p:cNvSpPr/>
          <p:nvPr/>
        </p:nvSpPr>
        <p:spPr>
          <a:xfrm>
            <a:off x="11469592" y="3316754"/>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3" name="Google Shape;243;p13"/>
          <p:cNvSpPr/>
          <p:nvPr/>
        </p:nvSpPr>
        <p:spPr>
          <a:xfrm>
            <a:off x="12354724"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4" name="Google Shape;244;p13"/>
          <p:cNvSpPr/>
          <p:nvPr/>
        </p:nvSpPr>
        <p:spPr>
          <a:xfrm>
            <a:off x="10908147" y="3092176"/>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5" name="Google Shape;245;p13"/>
          <p:cNvSpPr/>
          <p:nvPr/>
        </p:nvSpPr>
        <p:spPr>
          <a:xfrm>
            <a:off x="12640068" y="379168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6" name="Google Shape;246;p13"/>
          <p:cNvSpPr/>
          <p:nvPr/>
        </p:nvSpPr>
        <p:spPr>
          <a:xfrm>
            <a:off x="11469592"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7" name="Google Shape;247;p13"/>
          <p:cNvSpPr/>
          <p:nvPr/>
        </p:nvSpPr>
        <p:spPr>
          <a:xfrm>
            <a:off x="11722243" y="2628982"/>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8" name="Google Shape;248;p13"/>
          <p:cNvSpPr/>
          <p:nvPr/>
        </p:nvSpPr>
        <p:spPr>
          <a:xfrm>
            <a:off x="16631017" y="2497991"/>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9" name="Google Shape;249;p13"/>
          <p:cNvSpPr/>
          <p:nvPr/>
        </p:nvSpPr>
        <p:spPr>
          <a:xfrm>
            <a:off x="17192463" y="3185763"/>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0" name="Google Shape;250;p13"/>
          <p:cNvSpPr/>
          <p:nvPr/>
        </p:nvSpPr>
        <p:spPr>
          <a:xfrm>
            <a:off x="18036635" y="1810219"/>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1" name="Google Shape;251;p13"/>
          <p:cNvSpPr/>
          <p:nvPr/>
        </p:nvSpPr>
        <p:spPr>
          <a:xfrm>
            <a:off x="16631017" y="1556110"/>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2" name="Google Shape;252;p13"/>
          <p:cNvSpPr/>
          <p:nvPr/>
        </p:nvSpPr>
        <p:spPr>
          <a:xfrm>
            <a:off x="18036635" y="3185763"/>
            <a:ext cx="349479" cy="349479"/>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3" name="Google Shape;253;p13"/>
          <p:cNvSpPr/>
          <p:nvPr/>
        </p:nvSpPr>
        <p:spPr>
          <a:xfrm>
            <a:off x="17192463" y="1810219"/>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4" name="Google Shape;254;p13"/>
          <p:cNvSpPr/>
          <p:nvPr/>
        </p:nvSpPr>
        <p:spPr>
          <a:xfrm>
            <a:off x="17445113" y="2497992"/>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5" name="Google Shape;255;p13"/>
          <p:cNvSpPr/>
          <p:nvPr/>
        </p:nvSpPr>
        <p:spPr>
          <a:xfrm>
            <a:off x="16973182" y="7946476"/>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6" name="Google Shape;256;p13"/>
          <p:cNvSpPr/>
          <p:nvPr/>
        </p:nvSpPr>
        <p:spPr>
          <a:xfrm>
            <a:off x="18096075" y="7946476"/>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7" name="Google Shape;257;p13"/>
          <p:cNvSpPr/>
          <p:nvPr/>
        </p:nvSpPr>
        <p:spPr>
          <a:xfrm>
            <a:off x="17895272" y="7004280"/>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8" name="Google Shape;258;p13"/>
          <p:cNvSpPr/>
          <p:nvPr/>
        </p:nvSpPr>
        <p:spPr>
          <a:xfrm>
            <a:off x="17895272" y="6062085"/>
            <a:ext cx="349479"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9" name="Google Shape;259;p13"/>
          <p:cNvSpPr/>
          <p:nvPr/>
        </p:nvSpPr>
        <p:spPr>
          <a:xfrm>
            <a:off x="16505515" y="6704114"/>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0" name="Google Shape;260;p13"/>
          <p:cNvSpPr/>
          <p:nvPr/>
        </p:nvSpPr>
        <p:spPr>
          <a:xfrm>
            <a:off x="17167362" y="6189454"/>
            <a:ext cx="349480" cy="349479"/>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1" name="Google Shape;261;p13"/>
          <p:cNvSpPr/>
          <p:nvPr/>
        </p:nvSpPr>
        <p:spPr>
          <a:xfrm>
            <a:off x="17333827" y="7308905"/>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2" name="Google Shape;262;p13"/>
          <p:cNvSpPr/>
          <p:nvPr/>
        </p:nvSpPr>
        <p:spPr>
          <a:xfrm>
            <a:off x="13132837"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3" name="Google Shape;263;p13"/>
          <p:cNvSpPr/>
          <p:nvPr/>
        </p:nvSpPr>
        <p:spPr>
          <a:xfrm>
            <a:off x="14455478" y="6908980"/>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4" name="Google Shape;264;p13"/>
          <p:cNvSpPr/>
          <p:nvPr/>
        </p:nvSpPr>
        <p:spPr>
          <a:xfrm>
            <a:off x="14764356"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5" name="Google Shape;265;p13"/>
          <p:cNvSpPr/>
          <p:nvPr/>
        </p:nvSpPr>
        <p:spPr>
          <a:xfrm>
            <a:off x="12815772" y="8051014"/>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6" name="Google Shape;266;p13"/>
          <p:cNvSpPr/>
          <p:nvPr/>
        </p:nvSpPr>
        <p:spPr>
          <a:xfrm>
            <a:off x="11902554" y="7418222"/>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7" name="Google Shape;267;p13"/>
          <p:cNvSpPr/>
          <p:nvPr/>
        </p:nvSpPr>
        <p:spPr>
          <a:xfrm>
            <a:off x="13132837" y="7118056"/>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8" name="Google Shape;268;p13"/>
          <p:cNvSpPr/>
          <p:nvPr/>
        </p:nvSpPr>
        <p:spPr>
          <a:xfrm>
            <a:off x="13848870" y="8051014"/>
            <a:ext cx="349480"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9" name="Google Shape;269;p13"/>
          <p:cNvSpPr/>
          <p:nvPr/>
        </p:nvSpPr>
        <p:spPr>
          <a:xfrm>
            <a:off x="8137941"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0" name="Google Shape;270;p13"/>
          <p:cNvSpPr/>
          <p:nvPr/>
        </p:nvSpPr>
        <p:spPr>
          <a:xfrm>
            <a:off x="9260833" y="5980378"/>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1" name="Google Shape;271;p13"/>
          <p:cNvSpPr/>
          <p:nvPr/>
        </p:nvSpPr>
        <p:spPr>
          <a:xfrm>
            <a:off x="8137941" y="525049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2" name="Google Shape;272;p13"/>
          <p:cNvSpPr/>
          <p:nvPr/>
        </p:nvSpPr>
        <p:spPr>
          <a:xfrm>
            <a:off x="8699388" y="5755799"/>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3" name="Google Shape;273;p13"/>
          <p:cNvSpPr/>
          <p:nvPr/>
        </p:nvSpPr>
        <p:spPr>
          <a:xfrm>
            <a:off x="8475200" y="452061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4" name="Google Shape;274;p13"/>
          <p:cNvSpPr/>
          <p:nvPr/>
        </p:nvSpPr>
        <p:spPr>
          <a:xfrm>
            <a:off x="9260833" y="4604834"/>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5" name="Google Shape;275;p13"/>
          <p:cNvSpPr/>
          <p:nvPr/>
        </p:nvSpPr>
        <p:spPr>
          <a:xfrm>
            <a:off x="8699388" y="649503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6" name="Google Shape;276;p13"/>
          <p:cNvSpPr txBox="1"/>
          <p:nvPr/>
        </p:nvSpPr>
        <p:spPr>
          <a:xfrm>
            <a:off x="570504" y="5513068"/>
            <a:ext cx="5607673" cy="2313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pick a K-number of clusters</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randomly pick a series of “</a:t>
            </a:r>
            <a:r>
              <a:rPr b="1" i="0" lang="en-US" sz="2900" u="none" cap="none" strike="noStrike">
                <a:solidFill>
                  <a:srgbClr val="000000"/>
                </a:solidFill>
                <a:latin typeface="Helvetica Neue"/>
                <a:ea typeface="Helvetica Neue"/>
                <a:cs typeface="Helvetica Neue"/>
                <a:sym typeface="Helvetica Neue"/>
              </a:rPr>
              <a:t>centroids</a:t>
            </a:r>
            <a:r>
              <a:rPr b="0" i="0" lang="en-US" sz="2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assign each particle to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closest to it</a:t>
            </a:r>
            <a:endParaRPr b="0" i="0" sz="1400" u="none" cap="none" strike="noStrike">
              <a:solidFill>
                <a:srgbClr val="000000"/>
              </a:solidFill>
              <a:latin typeface="Arial"/>
              <a:ea typeface="Arial"/>
              <a:cs typeface="Arial"/>
              <a:sym typeface="Arial"/>
            </a:endParaRPr>
          </a:p>
        </p:txBody>
      </p:sp>
      <p:sp>
        <p:nvSpPr>
          <p:cNvPr id="277" name="Google Shape;277;p13"/>
          <p:cNvSpPr txBox="1"/>
          <p:nvPr/>
        </p:nvSpPr>
        <p:spPr>
          <a:xfrm>
            <a:off x="18332747" y="10533932"/>
            <a:ext cx="641605" cy="46105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k=6</a:t>
            </a:r>
            <a:endParaRPr b="0" i="0" sz="1400" u="none" cap="none" strike="noStrike">
              <a:solidFill>
                <a:srgbClr val="000000"/>
              </a:solidFill>
              <a:latin typeface="Arial"/>
              <a:ea typeface="Arial"/>
              <a:cs typeface="Arial"/>
              <a:sym typeface="Arial"/>
            </a:endParaRPr>
          </a:p>
        </p:txBody>
      </p:sp>
      <p:sp>
        <p:nvSpPr>
          <p:cNvPr id="278" name="Google Shape;278;p13"/>
          <p:cNvSpPr/>
          <p:nvPr/>
        </p:nvSpPr>
        <p:spPr>
          <a:xfrm>
            <a:off x="12692967" y="5808698"/>
            <a:ext cx="243682" cy="243682"/>
          </a:xfrm>
          <a:custGeom>
            <a:rect b="b" l="l" r="r" t="t"/>
            <a:pathLst>
              <a:path extrusionOk="0" h="21600" w="21600">
                <a:moveTo>
                  <a:pt x="0" y="10800"/>
                </a:moveTo>
                <a:lnTo>
                  <a:pt x="10800" y="21600"/>
                </a:lnTo>
                <a:lnTo>
                  <a:pt x="21600" y="10800"/>
                </a:lnTo>
                <a:lnTo>
                  <a:pt x="10800" y="0"/>
                </a:lnTo>
                <a:close/>
              </a:path>
            </a:pathLst>
          </a:custGeom>
          <a:solidFill>
            <a:srgbClr val="6FFDE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9" name="Google Shape;279;p13"/>
          <p:cNvSpPr/>
          <p:nvPr/>
        </p:nvSpPr>
        <p:spPr>
          <a:xfrm>
            <a:off x="15278244" y="7999375"/>
            <a:ext cx="243681" cy="243682"/>
          </a:xfrm>
          <a:custGeom>
            <a:rect b="b" l="l" r="r" t="t"/>
            <a:pathLst>
              <a:path extrusionOk="0" h="21600" w="21600">
                <a:moveTo>
                  <a:pt x="0" y="10800"/>
                </a:moveTo>
                <a:lnTo>
                  <a:pt x="10800" y="21600"/>
                </a:lnTo>
                <a:lnTo>
                  <a:pt x="21600" y="10800"/>
                </a:lnTo>
                <a:lnTo>
                  <a:pt x="10800" y="0"/>
                </a:lnTo>
                <a:close/>
              </a:path>
            </a:pathLst>
          </a:custGeom>
          <a:solidFill>
            <a:srgbClr val="FF94C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0" name="Google Shape;280;p13"/>
          <p:cNvSpPr/>
          <p:nvPr/>
        </p:nvSpPr>
        <p:spPr>
          <a:xfrm>
            <a:off x="16318762" y="4777251"/>
            <a:ext cx="243681" cy="243681"/>
          </a:xfrm>
          <a:custGeom>
            <a:rect b="b" l="l" r="r" t="t"/>
            <a:pathLst>
              <a:path extrusionOk="0" h="21600" w="21600">
                <a:moveTo>
                  <a:pt x="0" y="10800"/>
                </a:moveTo>
                <a:lnTo>
                  <a:pt x="10800" y="21600"/>
                </a:lnTo>
                <a:lnTo>
                  <a:pt x="21600" y="10800"/>
                </a:lnTo>
                <a:lnTo>
                  <a:pt x="10800" y="0"/>
                </a:lnTo>
                <a:close/>
              </a:path>
            </a:pathLst>
          </a:custGeom>
          <a:solidFill>
            <a:srgbClr val="FEEF5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1" name="Google Shape;281;p13"/>
          <p:cNvSpPr/>
          <p:nvPr/>
        </p:nvSpPr>
        <p:spPr>
          <a:xfrm>
            <a:off x="15507729" y="5808698"/>
            <a:ext cx="243682" cy="243682"/>
          </a:xfrm>
          <a:custGeom>
            <a:rect b="b" l="l" r="r" t="t"/>
            <a:pathLst>
              <a:path extrusionOk="0" h="21600" w="21600">
                <a:moveTo>
                  <a:pt x="0" y="10800"/>
                </a:moveTo>
                <a:lnTo>
                  <a:pt x="10800" y="21600"/>
                </a:lnTo>
                <a:lnTo>
                  <a:pt x="21600" y="10800"/>
                </a:lnTo>
                <a:lnTo>
                  <a:pt x="10800" y="0"/>
                </a:lnTo>
                <a:close/>
              </a:path>
            </a:pathLst>
          </a:custGeom>
          <a:solidFill>
            <a:srgbClr val="87F84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2" name="Google Shape;282;p13"/>
          <p:cNvSpPr/>
          <p:nvPr/>
        </p:nvSpPr>
        <p:spPr>
          <a:xfrm>
            <a:off x="14508377" y="2681881"/>
            <a:ext cx="243682" cy="243682"/>
          </a:xfrm>
          <a:custGeom>
            <a:rect b="b" l="l" r="r" t="t"/>
            <a:pathLst>
              <a:path extrusionOk="0" h="21600" w="21600">
                <a:moveTo>
                  <a:pt x="0" y="10800"/>
                </a:moveTo>
                <a:lnTo>
                  <a:pt x="10800" y="21600"/>
                </a:lnTo>
                <a:lnTo>
                  <a:pt x="21600" y="10800"/>
                </a:lnTo>
                <a:lnTo>
                  <a:pt x="10800" y="0"/>
                </a:lnTo>
                <a:close/>
              </a:path>
            </a:pathLst>
          </a:custGeom>
          <a:solidFill>
            <a:srgbClr val="FE958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3" name="Google Shape;283;p13"/>
          <p:cNvSpPr/>
          <p:nvPr/>
        </p:nvSpPr>
        <p:spPr>
          <a:xfrm>
            <a:off x="8752286" y="3145075"/>
            <a:ext cx="243682" cy="243681"/>
          </a:xfrm>
          <a:custGeom>
            <a:rect b="b" l="l" r="r" t="t"/>
            <a:pathLst>
              <a:path extrusionOk="0" h="21600" w="21600">
                <a:moveTo>
                  <a:pt x="0" y="10800"/>
                </a:moveTo>
                <a:lnTo>
                  <a:pt x="10800" y="21600"/>
                </a:lnTo>
                <a:lnTo>
                  <a:pt x="21600" y="10800"/>
                </a:lnTo>
                <a:lnTo>
                  <a:pt x="10800" y="0"/>
                </a:lnTo>
                <a:close/>
              </a:path>
            </a:pathLst>
          </a:cu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4" name="Google Shape;284;p13"/>
          <p:cNvSpPr txBox="1"/>
          <p:nvPr/>
        </p:nvSpPr>
        <p:spPr>
          <a:xfrm>
            <a:off x="570504" y="7814523"/>
            <a:ext cx="5607600" cy="1441800"/>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4"/>
            </a:pPr>
            <a:r>
              <a:rPr b="0" i="0" lang="en-US" sz="2900" u="none" cap="none" strike="noStrike">
                <a:solidFill>
                  <a:srgbClr val="000000"/>
                </a:solidFill>
                <a:latin typeface="Helvetica Neue"/>
                <a:ea typeface="Helvetica Neue"/>
                <a:cs typeface="Helvetica Neue"/>
                <a:sym typeface="Helvetica Neue"/>
              </a:rPr>
              <a:t>move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to the geometric center of samples assigned to it</a:t>
            </a:r>
            <a:endParaRPr b="0" i="0" sz="1400" u="none" cap="none" strike="noStrike">
              <a:solidFill>
                <a:srgbClr val="000000"/>
              </a:solidFill>
              <a:latin typeface="Arial"/>
              <a:ea typeface="Arial"/>
              <a:cs typeface="Arial"/>
              <a:sym typeface="Arial"/>
            </a:endParaRPr>
          </a:p>
        </p:txBody>
      </p:sp>
      <p:sp>
        <p:nvSpPr>
          <p:cNvPr id="285" name="Google Shape;285;p13"/>
          <p:cNvSpPr txBox="1"/>
          <p:nvPr/>
        </p:nvSpPr>
        <p:spPr>
          <a:xfrm>
            <a:off x="307417" y="335745"/>
            <a:ext cx="4476237"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7" name="Shape 1377"/>
        <p:cNvGrpSpPr/>
        <p:nvPr/>
      </p:nvGrpSpPr>
      <p:grpSpPr>
        <a:xfrm>
          <a:off x="0" y="0"/>
          <a:ext cx="0" cy="0"/>
          <a:chOff x="0" y="0"/>
          <a:chExt cx="0" cy="0"/>
        </a:xfrm>
      </p:grpSpPr>
      <p:sp>
        <p:nvSpPr>
          <p:cNvPr id="1378" name="Google Shape;1378;g27fe91ecb18_0_584"/>
          <p:cNvSpPr txBox="1"/>
          <p:nvPr/>
        </p:nvSpPr>
        <p:spPr>
          <a:xfrm>
            <a:off x="1121400" y="5134000"/>
            <a:ext cx="21995100" cy="1970100"/>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6C65"/>
                </a:solidFill>
                <a:latin typeface="Helvetica Neue"/>
                <a:ea typeface="Helvetica Neue"/>
                <a:cs typeface="Helvetica Neue"/>
                <a:sym typeface="Helvetica Neue"/>
              </a:rPr>
              <a:t>Still, it’s a very powerful tool.</a:t>
            </a:r>
            <a:endParaRPr b="0" i="0" sz="9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0"/>
          <p:cNvSpPr txBox="1"/>
          <p:nvPr/>
        </p:nvSpPr>
        <p:spPr>
          <a:xfrm>
            <a:off x="406842" y="414938"/>
            <a:ext cx="3127376" cy="857881"/>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4C7F"/>
              </a:buClr>
              <a:buSzPts val="5000"/>
              <a:buFont typeface="Helvetica Neue"/>
              <a:buNone/>
            </a:pPr>
            <a:r>
              <a:rPr b="1" i="0" lang="en-US" sz="5000" u="none" cap="none" strike="noStrike">
                <a:solidFill>
                  <a:srgbClr val="004C7F"/>
                </a:solidFill>
                <a:latin typeface="Helvetica Neue"/>
                <a:ea typeface="Helvetica Neue"/>
                <a:cs typeface="Helvetica Neue"/>
                <a:sym typeface="Helvetica Neue"/>
              </a:rPr>
              <a:t>Cool, so…</a:t>
            </a:r>
            <a:endParaRPr b="0" i="0" sz="1400" u="none" cap="none" strike="noStrike">
              <a:solidFill>
                <a:srgbClr val="000000"/>
              </a:solidFill>
              <a:latin typeface="Arial"/>
              <a:ea typeface="Arial"/>
              <a:cs typeface="Arial"/>
              <a:sym typeface="Arial"/>
            </a:endParaRPr>
          </a:p>
        </p:txBody>
      </p:sp>
      <p:sp>
        <p:nvSpPr>
          <p:cNvPr id="1384" name="Google Shape;1384;p50"/>
          <p:cNvSpPr txBox="1"/>
          <p:nvPr/>
        </p:nvSpPr>
        <p:spPr>
          <a:xfrm>
            <a:off x="3615958" y="414938"/>
            <a:ext cx="3749041" cy="857881"/>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6B64"/>
              </a:buClr>
              <a:buSzPts val="5000"/>
              <a:buFont typeface="Helvetica Neue"/>
              <a:buNone/>
            </a:pPr>
            <a:r>
              <a:rPr b="1" i="0" lang="en-US" sz="5000" u="none" cap="none" strike="noStrike">
                <a:solidFill>
                  <a:srgbClr val="006B64"/>
                </a:solidFill>
                <a:latin typeface="Helvetica Neue"/>
                <a:ea typeface="Helvetica Neue"/>
                <a:cs typeface="Helvetica Neue"/>
                <a:sym typeface="Helvetica Neue"/>
              </a:rPr>
              <a:t>what’s next?</a:t>
            </a:r>
            <a:endParaRPr b="0" i="0" sz="1400" u="none" cap="none" strike="noStrike">
              <a:solidFill>
                <a:srgbClr val="000000"/>
              </a:solidFill>
              <a:latin typeface="Arial"/>
              <a:ea typeface="Arial"/>
              <a:cs typeface="Arial"/>
              <a:sym typeface="Arial"/>
            </a:endParaRPr>
          </a:p>
        </p:txBody>
      </p:sp>
      <p:sp>
        <p:nvSpPr>
          <p:cNvPr id="1385" name="Google Shape;1385;p50"/>
          <p:cNvSpPr txBox="1"/>
          <p:nvPr/>
        </p:nvSpPr>
        <p:spPr>
          <a:xfrm>
            <a:off x="10248902" y="10575275"/>
            <a:ext cx="4749900" cy="632100"/>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6B64"/>
              </a:buClr>
              <a:buSzPts val="4300"/>
              <a:buFont typeface="Helvetica Neue"/>
              <a:buNone/>
            </a:pPr>
            <a:r>
              <a:rPr b="1" i="0" lang="en-US" sz="4300" u="none" cap="none" strike="noStrike">
                <a:solidFill>
                  <a:srgbClr val="006B64"/>
                </a:solidFill>
                <a:latin typeface="Helvetica Neue"/>
                <a:ea typeface="Helvetica Neue"/>
                <a:cs typeface="Helvetica Neue"/>
                <a:sym typeface="Helvetica Neue"/>
              </a:rPr>
              <a:t>scikit-learn.org</a:t>
            </a:r>
            <a:endParaRPr b="0" i="0" sz="1400" u="none" cap="none" strike="noStrike">
              <a:solidFill>
                <a:srgbClr val="000000"/>
              </a:solidFill>
              <a:latin typeface="Arial"/>
              <a:ea typeface="Arial"/>
              <a:cs typeface="Arial"/>
              <a:sym typeface="Arial"/>
            </a:endParaRPr>
          </a:p>
        </p:txBody>
      </p:sp>
      <p:pic>
        <p:nvPicPr>
          <p:cNvPr descr="Image" id="1386" name="Google Shape;1386;p50"/>
          <p:cNvPicPr preferRelativeResize="0"/>
          <p:nvPr/>
        </p:nvPicPr>
        <p:blipFill rotWithShape="1">
          <a:blip r:embed="rId3">
            <a:alphaModFix/>
          </a:blip>
          <a:srcRect b="0" l="0" r="0" t="0"/>
          <a:stretch/>
        </p:blipFill>
        <p:spPr>
          <a:xfrm>
            <a:off x="611227" y="3065111"/>
            <a:ext cx="11895695" cy="5717865"/>
          </a:xfrm>
          <a:prstGeom prst="rect">
            <a:avLst/>
          </a:prstGeom>
          <a:noFill/>
          <a:ln>
            <a:noFill/>
          </a:ln>
        </p:spPr>
      </p:pic>
      <p:pic>
        <p:nvPicPr>
          <p:cNvPr descr="Image" id="1387" name="Google Shape;1387;p50"/>
          <p:cNvPicPr preferRelativeResize="0"/>
          <p:nvPr/>
        </p:nvPicPr>
        <p:blipFill rotWithShape="1">
          <a:blip r:embed="rId4">
            <a:alphaModFix/>
          </a:blip>
          <a:srcRect b="0" l="0" r="0" t="0"/>
          <a:stretch/>
        </p:blipFill>
        <p:spPr>
          <a:xfrm>
            <a:off x="12758140" y="3232631"/>
            <a:ext cx="10912922" cy="538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par>
                                <p:cTn fill="hold" nodeType="withEffect" presetClass="entr" presetID="1" presetSubtype="0">
                                  <p:stCondLst>
                                    <p:cond delay="100"/>
                                  </p:stCondLst>
                                  <p:childTnLst>
                                    <p:set>
                                      <p:cBhvr>
                                        <p:cTn dur="1" fill="hold">
                                          <p:stCondLst>
                                            <p:cond delay="0"/>
                                          </p:stCondLst>
                                        </p:cTn>
                                        <p:tgtEl>
                                          <p:spTgt spid="1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1"/>
          <p:cNvSpPr txBox="1"/>
          <p:nvPr/>
        </p:nvSpPr>
        <p:spPr>
          <a:xfrm>
            <a:off x="406842" y="414938"/>
            <a:ext cx="3127376" cy="857881"/>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4C7F"/>
              </a:buClr>
              <a:buSzPts val="5000"/>
              <a:buFont typeface="Helvetica Neue"/>
              <a:buNone/>
            </a:pPr>
            <a:r>
              <a:rPr b="1" i="0" lang="en-US" sz="5000" u="none" cap="none" strike="noStrike">
                <a:solidFill>
                  <a:srgbClr val="004C7F"/>
                </a:solidFill>
                <a:latin typeface="Helvetica Neue"/>
                <a:ea typeface="Helvetica Neue"/>
                <a:cs typeface="Helvetica Neue"/>
                <a:sym typeface="Helvetica Neue"/>
              </a:rPr>
              <a:t>Cool, so…</a:t>
            </a:r>
            <a:endParaRPr b="0" i="0" sz="1400" u="none" cap="none" strike="noStrike">
              <a:solidFill>
                <a:srgbClr val="000000"/>
              </a:solidFill>
              <a:latin typeface="Arial"/>
              <a:ea typeface="Arial"/>
              <a:cs typeface="Arial"/>
              <a:sym typeface="Arial"/>
            </a:endParaRPr>
          </a:p>
        </p:txBody>
      </p:sp>
      <p:sp>
        <p:nvSpPr>
          <p:cNvPr id="1393" name="Google Shape;1393;p51"/>
          <p:cNvSpPr txBox="1"/>
          <p:nvPr/>
        </p:nvSpPr>
        <p:spPr>
          <a:xfrm>
            <a:off x="3615958" y="414938"/>
            <a:ext cx="3749041" cy="857881"/>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6B64"/>
              </a:buClr>
              <a:buSzPts val="5000"/>
              <a:buFont typeface="Helvetica Neue"/>
              <a:buNone/>
            </a:pPr>
            <a:r>
              <a:rPr b="1" i="0" lang="en-US" sz="5000" u="none" cap="none" strike="noStrike">
                <a:solidFill>
                  <a:srgbClr val="006B64"/>
                </a:solidFill>
                <a:latin typeface="Helvetica Neue"/>
                <a:ea typeface="Helvetica Neue"/>
                <a:cs typeface="Helvetica Neue"/>
                <a:sym typeface="Helvetica Neue"/>
              </a:rPr>
              <a:t>what’s next?</a:t>
            </a:r>
            <a:endParaRPr b="0" i="0" sz="1400" u="none" cap="none" strike="noStrike">
              <a:solidFill>
                <a:srgbClr val="000000"/>
              </a:solidFill>
              <a:latin typeface="Arial"/>
              <a:ea typeface="Arial"/>
              <a:cs typeface="Arial"/>
              <a:sym typeface="Arial"/>
            </a:endParaRPr>
          </a:p>
        </p:txBody>
      </p:sp>
      <p:pic>
        <p:nvPicPr>
          <p:cNvPr descr="Image" id="1394" name="Google Shape;1394;p51"/>
          <p:cNvPicPr preferRelativeResize="0"/>
          <p:nvPr/>
        </p:nvPicPr>
        <p:blipFill rotWithShape="1">
          <a:blip r:embed="rId3">
            <a:alphaModFix/>
          </a:blip>
          <a:srcRect b="0" l="0" r="0" t="0"/>
          <a:stretch/>
        </p:blipFill>
        <p:spPr>
          <a:xfrm>
            <a:off x="1901010" y="2448257"/>
            <a:ext cx="12420601" cy="7467601"/>
          </a:xfrm>
          <a:prstGeom prst="rect">
            <a:avLst/>
          </a:prstGeom>
          <a:noFill/>
          <a:ln>
            <a:noFill/>
          </a:ln>
        </p:spPr>
      </p:pic>
      <p:pic>
        <p:nvPicPr>
          <p:cNvPr descr="Image" id="1395" name="Google Shape;1395;p51"/>
          <p:cNvPicPr preferRelativeResize="0"/>
          <p:nvPr/>
        </p:nvPicPr>
        <p:blipFill rotWithShape="1">
          <a:blip r:embed="rId4">
            <a:alphaModFix/>
          </a:blip>
          <a:srcRect b="0" l="0" r="0" t="0"/>
          <a:stretch/>
        </p:blipFill>
        <p:spPr>
          <a:xfrm>
            <a:off x="10222855" y="6447967"/>
            <a:ext cx="12484101" cy="6985001"/>
          </a:xfrm>
          <a:prstGeom prst="rect">
            <a:avLst/>
          </a:prstGeom>
          <a:noFill/>
          <a:ln>
            <a:noFill/>
          </a:ln>
        </p:spPr>
      </p:pic>
      <p:pic>
        <p:nvPicPr>
          <p:cNvPr descr="Image" id="1396" name="Google Shape;1396;p51"/>
          <p:cNvPicPr preferRelativeResize="0"/>
          <p:nvPr/>
        </p:nvPicPr>
        <p:blipFill rotWithShape="1">
          <a:blip r:embed="rId5">
            <a:alphaModFix/>
          </a:blip>
          <a:srcRect b="0" l="0" r="0" t="0"/>
          <a:stretch/>
        </p:blipFill>
        <p:spPr>
          <a:xfrm>
            <a:off x="14543143" y="1976114"/>
            <a:ext cx="7772401" cy="2260601"/>
          </a:xfrm>
          <a:prstGeom prst="rect">
            <a:avLst/>
          </a:prstGeom>
          <a:noFill/>
          <a:ln>
            <a:noFill/>
          </a:ln>
        </p:spPr>
      </p:pic>
      <p:pic>
        <p:nvPicPr>
          <p:cNvPr descr="Image" id="1397" name="Google Shape;1397;p51"/>
          <p:cNvPicPr preferRelativeResize="0"/>
          <p:nvPr/>
        </p:nvPicPr>
        <p:blipFill rotWithShape="1">
          <a:blip r:embed="rId6">
            <a:alphaModFix/>
          </a:blip>
          <a:srcRect b="0" l="0" r="0" t="0"/>
          <a:stretch/>
        </p:blipFill>
        <p:spPr>
          <a:xfrm>
            <a:off x="15651522" y="4541758"/>
            <a:ext cx="4953001" cy="18034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descr="Image" id="1402" name="Google Shape;1402;p52"/>
          <p:cNvPicPr preferRelativeResize="0"/>
          <p:nvPr/>
        </p:nvPicPr>
        <p:blipFill rotWithShape="1">
          <a:blip r:embed="rId3">
            <a:alphaModFix/>
          </a:blip>
          <a:srcRect b="0" l="0" r="0" t="0"/>
          <a:stretch/>
        </p:blipFill>
        <p:spPr>
          <a:xfrm>
            <a:off x="5484972" y="3080365"/>
            <a:ext cx="13414056" cy="7555270"/>
          </a:xfrm>
          <a:prstGeom prst="rect">
            <a:avLst/>
          </a:prstGeom>
          <a:noFill/>
          <a:ln>
            <a:noFill/>
          </a:ln>
        </p:spPr>
      </p:pic>
      <p:sp>
        <p:nvSpPr>
          <p:cNvPr id="1403" name="Google Shape;1403;p52"/>
          <p:cNvSpPr txBox="1"/>
          <p:nvPr/>
        </p:nvSpPr>
        <p:spPr>
          <a:xfrm>
            <a:off x="9463875" y="10837950"/>
            <a:ext cx="5855700" cy="632100"/>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6B64"/>
              </a:buClr>
              <a:buSzPts val="4300"/>
              <a:buFont typeface="Helvetica Neue"/>
              <a:buNone/>
            </a:pPr>
            <a:r>
              <a:rPr b="1" i="0" lang="en-US" sz="4300" u="none" cap="none" strike="noStrike">
                <a:solidFill>
                  <a:srgbClr val="006B64"/>
                </a:solidFill>
                <a:latin typeface="Helvetica Neue"/>
                <a:ea typeface="Helvetica Neue"/>
                <a:cs typeface="Helvetica Neue"/>
                <a:sym typeface="Helvetica Neue"/>
              </a:rPr>
              <a:t>(and have lots of fun!)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2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54"/>
          <p:cNvSpPr txBox="1"/>
          <p:nvPr/>
        </p:nvSpPr>
        <p:spPr>
          <a:xfrm>
            <a:off x="5317214" y="6060662"/>
            <a:ext cx="2281800" cy="634800"/>
          </a:xfrm>
          <a:prstGeom prst="rect">
            <a:avLst/>
          </a:prstGeom>
          <a:noFill/>
          <a:ln>
            <a:noFill/>
          </a:ln>
        </p:spPr>
        <p:txBody>
          <a:bodyPr anchorCtr="0" anchor="ctr" bIns="50800" lIns="50800" spcFirstLastPara="1" rIns="50800" wrap="square" tIns="50800">
            <a:spAutoFit/>
          </a:bodyPr>
          <a:lstStyle/>
          <a:p>
            <a:pPr indent="0" lvl="0" marL="0" marR="0" rtl="0" algn="l">
              <a:lnSpc>
                <a:spcPct val="80000"/>
              </a:lnSpc>
              <a:spcBef>
                <a:spcPts val="0"/>
              </a:spcBef>
              <a:spcAft>
                <a:spcPts val="0"/>
              </a:spcAft>
              <a:buClr>
                <a:srgbClr val="006B64"/>
              </a:buClr>
              <a:buSzPts val="3500"/>
              <a:buFont typeface="Helvetica Neue"/>
              <a:buNone/>
            </a:pPr>
            <a:r>
              <a:rPr b="0" i="0" lang="en-US" sz="3500" u="none" cap="none" strike="noStrike">
                <a:solidFill>
                  <a:srgbClr val="006B64"/>
                </a:solidFill>
                <a:latin typeface="Helvetica Neue"/>
                <a:ea typeface="Helvetica Neue"/>
                <a:cs typeface="Helvetica Neue"/>
                <a:sym typeface="Helvetica Neue"/>
              </a:rPr>
              <a:t>Thank you.</a:t>
            </a:r>
            <a:endParaRPr b="0" i="0" sz="1400" u="none" cap="none" strike="noStrike">
              <a:solidFill>
                <a:srgbClr val="000000"/>
              </a:solidFill>
              <a:latin typeface="Arial"/>
              <a:ea typeface="Arial"/>
              <a:cs typeface="Arial"/>
              <a:sym typeface="Arial"/>
            </a:endParaRPr>
          </a:p>
        </p:txBody>
      </p:sp>
      <p:pic>
        <p:nvPicPr>
          <p:cNvPr descr="Image" id="1409" name="Google Shape;1409;p54"/>
          <p:cNvPicPr preferRelativeResize="0"/>
          <p:nvPr/>
        </p:nvPicPr>
        <p:blipFill rotWithShape="1">
          <a:blip r:embed="rId3">
            <a:alphaModFix/>
          </a:blip>
          <a:srcRect b="0" l="0" r="0" t="0"/>
          <a:stretch/>
        </p:blipFill>
        <p:spPr>
          <a:xfrm>
            <a:off x="10128702" y="2730828"/>
            <a:ext cx="9616044" cy="938006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pic>
        <p:nvPicPr>
          <p:cNvPr descr="Image" id="1414" name="Google Shape;1414;p55"/>
          <p:cNvPicPr preferRelativeResize="0"/>
          <p:nvPr/>
        </p:nvPicPr>
        <p:blipFill rotWithShape="1">
          <a:blip r:embed="rId3">
            <a:alphaModFix/>
          </a:blip>
          <a:srcRect b="0" l="0" r="0" t="0"/>
          <a:stretch/>
        </p:blipFill>
        <p:spPr>
          <a:xfrm>
            <a:off x="337852" y="594300"/>
            <a:ext cx="2042718" cy="2263294"/>
          </a:xfrm>
          <a:prstGeom prst="rect">
            <a:avLst/>
          </a:prstGeom>
          <a:noFill/>
          <a:ln>
            <a:noFill/>
          </a:ln>
        </p:spPr>
      </p:pic>
      <p:pic>
        <p:nvPicPr>
          <p:cNvPr descr="Image" id="1415" name="Google Shape;1415;p55"/>
          <p:cNvPicPr preferRelativeResize="0"/>
          <p:nvPr/>
        </p:nvPicPr>
        <p:blipFill rotWithShape="1">
          <a:blip r:embed="rId4">
            <a:alphaModFix/>
          </a:blip>
          <a:srcRect b="0" l="0" r="0" t="0"/>
          <a:stretch/>
        </p:blipFill>
        <p:spPr>
          <a:xfrm>
            <a:off x="2166994" y="657772"/>
            <a:ext cx="2136350" cy="2136350"/>
          </a:xfrm>
          <a:prstGeom prst="rect">
            <a:avLst/>
          </a:prstGeom>
          <a:noFill/>
          <a:ln>
            <a:noFill/>
          </a:ln>
        </p:spPr>
      </p:pic>
      <p:sp>
        <p:nvSpPr>
          <p:cNvPr id="1416" name="Google Shape;1416;p55"/>
          <p:cNvSpPr txBox="1"/>
          <p:nvPr>
            <p:ph idx="4294967295" type="ctrTitle"/>
          </p:nvPr>
        </p:nvSpPr>
        <p:spPr>
          <a:xfrm>
            <a:off x="6618976" y="5850125"/>
            <a:ext cx="6436200" cy="2015700"/>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11484"/>
              <a:buFont typeface="Helvetica Neue"/>
              <a:buNone/>
            </a:pPr>
            <a:r>
              <a:rPr b="1" i="0" lang="en-US" sz="11484" u="none" cap="none" strike="noStrike">
                <a:solidFill>
                  <a:srgbClr val="006B64"/>
                </a:solidFill>
                <a:latin typeface="Helvetica Neue"/>
                <a:ea typeface="Helvetica Neue"/>
                <a:cs typeface="Helvetica Neue"/>
                <a:sym typeface="Helvetica Neue"/>
              </a:rPr>
              <a:t>AI</a:t>
            </a:r>
            <a:r>
              <a:rPr b="1" i="0" lang="en-US" sz="11484" u="none" cap="none" strike="noStrike">
                <a:solidFill>
                  <a:srgbClr val="004C7F"/>
                </a:solidFill>
                <a:latin typeface="Helvetica Neue"/>
                <a:ea typeface="Helvetica Neue"/>
                <a:cs typeface="Helvetica Neue"/>
                <a:sym typeface="Helvetica Neue"/>
              </a:rPr>
              <a:t>Bridge</a:t>
            </a:r>
            <a:endParaRPr b="1" i="0" sz="8500" u="none" cap="none" strike="noStrike">
              <a:solidFill>
                <a:srgbClr val="000000"/>
              </a:solidFill>
              <a:latin typeface="Helvetica Neue"/>
              <a:ea typeface="Helvetica Neue"/>
              <a:cs typeface="Helvetica Neue"/>
              <a:sym typeface="Helvetica Neue"/>
            </a:endParaRPr>
          </a:p>
        </p:txBody>
      </p:sp>
      <p:pic>
        <p:nvPicPr>
          <p:cNvPr descr="Image" id="1417" name="Google Shape;1417;p55"/>
          <p:cNvPicPr preferRelativeResize="0"/>
          <p:nvPr/>
        </p:nvPicPr>
        <p:blipFill rotWithShape="1">
          <a:blip r:embed="rId5">
            <a:alphaModFix/>
          </a:blip>
          <a:srcRect b="0" l="0" r="0" t="0"/>
          <a:stretch/>
        </p:blipFill>
        <p:spPr>
          <a:xfrm>
            <a:off x="1123362" y="5562331"/>
            <a:ext cx="5171742" cy="2591338"/>
          </a:xfrm>
          <a:prstGeom prst="rect">
            <a:avLst/>
          </a:prstGeom>
          <a:noFill/>
          <a:ln>
            <a:noFill/>
          </a:ln>
        </p:spPr>
      </p:pic>
      <p:cxnSp>
        <p:nvCxnSpPr>
          <p:cNvPr id="1418" name="Google Shape;1418;p55"/>
          <p:cNvCxnSpPr/>
          <p:nvPr/>
        </p:nvCxnSpPr>
        <p:spPr>
          <a:xfrm flipH="1" rot="10800000">
            <a:off x="13425315" y="648446"/>
            <a:ext cx="1" cy="12419108"/>
          </a:xfrm>
          <a:prstGeom prst="straightConnector1">
            <a:avLst/>
          </a:prstGeom>
          <a:noFill/>
          <a:ln cap="flat" cmpd="sng" w="12700">
            <a:solidFill>
              <a:srgbClr val="000000">
                <a:alpha val="32549"/>
              </a:srgbClr>
            </a:solidFill>
            <a:prstDash val="solid"/>
            <a:miter lim="400000"/>
            <a:headEnd len="sm" w="sm" type="none"/>
            <a:tailEnd len="sm" w="sm" type="none"/>
          </a:ln>
        </p:spPr>
      </p:cxnSp>
      <p:sp>
        <p:nvSpPr>
          <p:cNvPr id="1419" name="Google Shape;1419;p55"/>
          <p:cNvSpPr txBox="1"/>
          <p:nvPr/>
        </p:nvSpPr>
        <p:spPr>
          <a:xfrm>
            <a:off x="14070322" y="4605723"/>
            <a:ext cx="8822700" cy="586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Xin Liu</a:t>
            </a:r>
            <a:r>
              <a:rPr b="0" i="0" lang="en-US" sz="3200" u="none" cap="none" strike="noStrike">
                <a:solidFill>
                  <a:srgbClr val="000000"/>
                </a:solidFill>
                <a:latin typeface="Helvetica Neue"/>
                <a:ea typeface="Helvetica Neue"/>
                <a:cs typeface="Helvetica Neue"/>
                <a:sym typeface="Helvetica Neue"/>
              </a:rPr>
              <a:t>, Professor, Computer Science. </a:t>
            </a:r>
            <a:r>
              <a:rPr b="0" i="0" lang="en-US" sz="3200" u="none" cap="none" strike="noStrike">
                <a:solidFill>
                  <a:srgbClr val="000000"/>
                </a:solidFill>
                <a:latin typeface="Helvetica Neue Light"/>
                <a:ea typeface="Helvetica Neue Light"/>
                <a:cs typeface="Helvetica Neue Light"/>
                <a:sym typeface="Helvetica Neue Light"/>
              </a:rPr>
              <a:t>UC Davis</a:t>
            </a:r>
            <a:endParaRPr b="0" i="0" sz="1400" u="none" cap="none" strike="noStrike">
              <a:solidFill>
                <a:srgbClr val="000000"/>
              </a:solidFill>
              <a:latin typeface="Arial"/>
              <a:ea typeface="Arial"/>
              <a:cs typeface="Arial"/>
              <a:sym typeface="Arial"/>
            </a:endParaRPr>
          </a:p>
        </p:txBody>
      </p:sp>
      <p:sp>
        <p:nvSpPr>
          <p:cNvPr id="1420" name="Google Shape;1420;p55"/>
          <p:cNvSpPr txBox="1"/>
          <p:nvPr/>
        </p:nvSpPr>
        <p:spPr>
          <a:xfrm>
            <a:off x="14070322" y="3006518"/>
            <a:ext cx="8822700" cy="585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Jiaming Situ,</a:t>
            </a:r>
            <a:r>
              <a:rPr b="0" i="0" lang="en-US" sz="3200" u="none" cap="none" strike="noStrike">
                <a:solidFill>
                  <a:srgbClr val="000000"/>
                </a:solidFill>
                <a:latin typeface="Helvetica Neue"/>
                <a:ea typeface="Helvetica Neue"/>
                <a:cs typeface="Helvetica Neue"/>
                <a:sym typeface="Helvetica Neue"/>
              </a:rPr>
              <a:t> Homestead High School</a:t>
            </a:r>
            <a:endParaRPr b="0" i="0" sz="1400" u="none" cap="none" strike="noStrike">
              <a:solidFill>
                <a:srgbClr val="000000"/>
              </a:solidFill>
              <a:latin typeface="Arial"/>
              <a:ea typeface="Arial"/>
              <a:cs typeface="Arial"/>
              <a:sym typeface="Arial"/>
            </a:endParaRPr>
          </a:p>
        </p:txBody>
      </p:sp>
      <p:sp>
        <p:nvSpPr>
          <p:cNvPr id="1421" name="Google Shape;1421;p55"/>
          <p:cNvSpPr txBox="1"/>
          <p:nvPr/>
        </p:nvSpPr>
        <p:spPr>
          <a:xfrm>
            <a:off x="14070322" y="2209865"/>
            <a:ext cx="8822700" cy="586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Samuel Ren</a:t>
            </a:r>
            <a:r>
              <a:rPr b="0" i="0" lang="en-US" sz="3200" u="none" cap="none" strike="noStrike">
                <a:solidFill>
                  <a:srgbClr val="000000"/>
                </a:solidFill>
                <a:latin typeface="Helvetica Neue"/>
                <a:ea typeface="Helvetica Neue"/>
                <a:cs typeface="Helvetica Neue"/>
                <a:sym typeface="Helvetica Neue"/>
              </a:rPr>
              <a:t>, </a:t>
            </a:r>
            <a:r>
              <a:rPr b="0" i="0" lang="en-US" sz="3200" u="none" cap="none" strike="noStrike">
                <a:solidFill>
                  <a:srgbClr val="000000"/>
                </a:solidFill>
                <a:latin typeface="Helvetica Neue Light"/>
                <a:ea typeface="Helvetica Neue Light"/>
                <a:cs typeface="Helvetica Neue Light"/>
                <a:sym typeface="Helvetica Neue Light"/>
              </a:rPr>
              <a:t>Henry M Gunn High School</a:t>
            </a:r>
            <a:endParaRPr b="0" i="0" sz="1400" u="none" cap="none" strike="noStrike">
              <a:solidFill>
                <a:srgbClr val="000000"/>
              </a:solidFill>
              <a:latin typeface="Arial"/>
              <a:ea typeface="Arial"/>
              <a:cs typeface="Arial"/>
              <a:sym typeface="Arial"/>
            </a:endParaRPr>
          </a:p>
        </p:txBody>
      </p:sp>
      <p:sp>
        <p:nvSpPr>
          <p:cNvPr id="1422" name="Google Shape;1422;p55"/>
          <p:cNvSpPr txBox="1"/>
          <p:nvPr/>
        </p:nvSpPr>
        <p:spPr>
          <a:xfrm>
            <a:off x="14070322" y="3871852"/>
            <a:ext cx="8822700" cy="586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Houjun Liu</a:t>
            </a:r>
            <a:r>
              <a:rPr b="0" i="0" lang="en-US" sz="3200" u="none" cap="none" strike="noStrike">
                <a:solidFill>
                  <a:srgbClr val="000000"/>
                </a:solidFill>
                <a:latin typeface="Helvetica Neue"/>
                <a:ea typeface="Helvetica Neue"/>
                <a:cs typeface="Helvetica Neue"/>
                <a:sym typeface="Helvetica Neue"/>
              </a:rPr>
              <a:t>, </a:t>
            </a:r>
            <a:r>
              <a:rPr b="0" i="0" lang="en-US" sz="3200" u="none" cap="none" strike="noStrike">
                <a:solidFill>
                  <a:srgbClr val="000000"/>
                </a:solidFill>
                <a:latin typeface="Helvetica Neue Light"/>
                <a:ea typeface="Helvetica Neue Light"/>
                <a:cs typeface="Helvetica Neue Light"/>
                <a:sym typeface="Helvetica Neue Light"/>
              </a:rPr>
              <a:t>The Nueva School</a:t>
            </a:r>
            <a:endParaRPr b="0" i="0" sz="1400" u="none" cap="none" strike="noStrike">
              <a:solidFill>
                <a:srgbClr val="000000"/>
              </a:solidFill>
              <a:latin typeface="Arial"/>
              <a:ea typeface="Arial"/>
              <a:cs typeface="Arial"/>
              <a:sym typeface="Arial"/>
            </a:endParaRPr>
          </a:p>
        </p:txBody>
      </p:sp>
      <p:sp>
        <p:nvSpPr>
          <p:cNvPr id="1423" name="Google Shape;1423;p55"/>
          <p:cNvSpPr txBox="1"/>
          <p:nvPr/>
        </p:nvSpPr>
        <p:spPr>
          <a:xfrm>
            <a:off x="14295637" y="7308815"/>
            <a:ext cx="8822641" cy="58511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AI Institute for Food Systems</a:t>
            </a:r>
            <a:endParaRPr b="0" i="0" sz="1400" u="none" cap="none" strike="noStrike">
              <a:solidFill>
                <a:srgbClr val="000000"/>
              </a:solidFill>
              <a:latin typeface="Arial"/>
              <a:ea typeface="Arial"/>
              <a:cs typeface="Arial"/>
              <a:sym typeface="Arial"/>
            </a:endParaRPr>
          </a:p>
        </p:txBody>
      </p:sp>
      <p:sp>
        <p:nvSpPr>
          <p:cNvPr id="1424" name="Google Shape;1424;p55"/>
          <p:cNvSpPr txBox="1"/>
          <p:nvPr/>
        </p:nvSpPr>
        <p:spPr>
          <a:xfrm>
            <a:off x="14295636" y="6813590"/>
            <a:ext cx="35256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Light"/>
              <a:buNone/>
            </a:pPr>
            <a:r>
              <a:rPr b="0" i="1" lang="en-US" sz="2400" u="none" cap="none" strike="noStrike">
                <a:solidFill>
                  <a:srgbClr val="000000"/>
                </a:solidFill>
                <a:latin typeface="Helvetica Neue Light"/>
                <a:ea typeface="Helvetica Neue Light"/>
                <a:cs typeface="Helvetica Neue Light"/>
                <a:sym typeface="Helvetica Neue Light"/>
              </a:rPr>
              <a:t>With acknowledgments to</a:t>
            </a:r>
            <a:endParaRPr b="0" i="0" sz="1400" u="none" cap="none" strike="noStrike">
              <a:solidFill>
                <a:srgbClr val="000000"/>
              </a:solidFill>
              <a:latin typeface="Arial"/>
              <a:ea typeface="Arial"/>
              <a:cs typeface="Arial"/>
              <a:sym typeface="Arial"/>
            </a:endParaRPr>
          </a:p>
        </p:txBody>
      </p:sp>
      <p:sp>
        <p:nvSpPr>
          <p:cNvPr id="1425" name="Google Shape;1425;p55"/>
          <p:cNvSpPr txBox="1"/>
          <p:nvPr/>
        </p:nvSpPr>
        <p:spPr>
          <a:xfrm>
            <a:off x="14295637" y="8105522"/>
            <a:ext cx="9062742" cy="58511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Saratoga Public Library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cxnSp>
        <p:nvCxnSpPr>
          <p:cNvPr id="290" name="Google Shape;290;p14"/>
          <p:cNvCxnSpPr/>
          <p:nvPr/>
        </p:nvCxnSpPr>
        <p:spPr>
          <a:xfrm flipH="1" rot="10800000">
            <a:off x="6756987" y="1597817"/>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291" name="Google Shape;291;p14"/>
          <p:cNvCxnSpPr/>
          <p:nvPr/>
        </p:nvCxnSpPr>
        <p:spPr>
          <a:xfrm rot="10800000">
            <a:off x="5830530" y="11185940"/>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292" name="Google Shape;292;p14"/>
          <p:cNvSpPr/>
          <p:nvPr/>
        </p:nvSpPr>
        <p:spPr>
          <a:xfrm>
            <a:off x="7576494"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3" name="Google Shape;293;p14"/>
          <p:cNvSpPr/>
          <p:nvPr/>
        </p:nvSpPr>
        <p:spPr>
          <a:xfrm>
            <a:off x="8699387"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4" name="Google Shape;294;p14"/>
          <p:cNvSpPr/>
          <p:nvPr/>
        </p:nvSpPr>
        <p:spPr>
          <a:xfrm>
            <a:off x="8137942" y="8938708"/>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5" name="Google Shape;295;p14"/>
          <p:cNvSpPr/>
          <p:nvPr/>
        </p:nvSpPr>
        <p:spPr>
          <a:xfrm>
            <a:off x="8137942" y="10089674"/>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6" name="Google Shape;296;p14"/>
          <p:cNvSpPr/>
          <p:nvPr/>
        </p:nvSpPr>
        <p:spPr>
          <a:xfrm>
            <a:off x="7546765" y="9418332"/>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7" name="Google Shape;297;p14"/>
          <p:cNvSpPr/>
          <p:nvPr/>
        </p:nvSpPr>
        <p:spPr>
          <a:xfrm>
            <a:off x="8249401" y="9514191"/>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8" name="Google Shape;298;p14"/>
          <p:cNvSpPr/>
          <p:nvPr/>
        </p:nvSpPr>
        <p:spPr>
          <a:xfrm>
            <a:off x="8952038" y="9626480"/>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9" name="Google Shape;299;p14"/>
          <p:cNvSpPr txBox="1"/>
          <p:nvPr/>
        </p:nvSpPr>
        <p:spPr>
          <a:xfrm>
            <a:off x="5353451" y="1707351"/>
            <a:ext cx="1331977"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300" name="Google Shape;300;p14"/>
          <p:cNvSpPr txBox="1"/>
          <p:nvPr/>
        </p:nvSpPr>
        <p:spPr>
          <a:xfrm>
            <a:off x="17739625" y="11674740"/>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301" name="Google Shape;301;p14"/>
          <p:cNvSpPr/>
          <p:nvPr/>
        </p:nvSpPr>
        <p:spPr>
          <a:xfrm>
            <a:off x="10346700" y="3316754"/>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2" name="Google Shape;302;p14"/>
          <p:cNvSpPr/>
          <p:nvPr/>
        </p:nvSpPr>
        <p:spPr>
          <a:xfrm>
            <a:off x="11469592" y="3316754"/>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3" name="Google Shape;303;p14"/>
          <p:cNvSpPr/>
          <p:nvPr/>
        </p:nvSpPr>
        <p:spPr>
          <a:xfrm>
            <a:off x="12354724"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4" name="Google Shape;304;p14"/>
          <p:cNvSpPr/>
          <p:nvPr/>
        </p:nvSpPr>
        <p:spPr>
          <a:xfrm>
            <a:off x="10908147" y="3092176"/>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5" name="Google Shape;305;p14"/>
          <p:cNvSpPr/>
          <p:nvPr/>
        </p:nvSpPr>
        <p:spPr>
          <a:xfrm>
            <a:off x="12640068" y="3791688"/>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6" name="Google Shape;306;p14"/>
          <p:cNvSpPr/>
          <p:nvPr/>
        </p:nvSpPr>
        <p:spPr>
          <a:xfrm>
            <a:off x="11469592"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7" name="Google Shape;307;p14"/>
          <p:cNvSpPr/>
          <p:nvPr/>
        </p:nvSpPr>
        <p:spPr>
          <a:xfrm>
            <a:off x="11722243" y="2628982"/>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8" name="Google Shape;308;p14"/>
          <p:cNvSpPr/>
          <p:nvPr/>
        </p:nvSpPr>
        <p:spPr>
          <a:xfrm>
            <a:off x="16631017" y="2497991"/>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9" name="Google Shape;309;p14"/>
          <p:cNvSpPr/>
          <p:nvPr/>
        </p:nvSpPr>
        <p:spPr>
          <a:xfrm>
            <a:off x="17192463" y="3185763"/>
            <a:ext cx="349480"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0" name="Google Shape;310;p14"/>
          <p:cNvSpPr/>
          <p:nvPr/>
        </p:nvSpPr>
        <p:spPr>
          <a:xfrm>
            <a:off x="18036635" y="1810219"/>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1" name="Google Shape;311;p14"/>
          <p:cNvSpPr/>
          <p:nvPr/>
        </p:nvSpPr>
        <p:spPr>
          <a:xfrm>
            <a:off x="16631017" y="1556110"/>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2" name="Google Shape;312;p14"/>
          <p:cNvSpPr/>
          <p:nvPr/>
        </p:nvSpPr>
        <p:spPr>
          <a:xfrm>
            <a:off x="18036635" y="3185763"/>
            <a:ext cx="349479" cy="349479"/>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3" name="Google Shape;313;p14"/>
          <p:cNvSpPr/>
          <p:nvPr/>
        </p:nvSpPr>
        <p:spPr>
          <a:xfrm>
            <a:off x="17192463" y="1810219"/>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4" name="Google Shape;314;p14"/>
          <p:cNvSpPr/>
          <p:nvPr/>
        </p:nvSpPr>
        <p:spPr>
          <a:xfrm>
            <a:off x="17445113" y="2497992"/>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5" name="Google Shape;315;p14"/>
          <p:cNvSpPr/>
          <p:nvPr/>
        </p:nvSpPr>
        <p:spPr>
          <a:xfrm>
            <a:off x="16973182" y="7946476"/>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316" name="Google Shape;316;p14"/>
          <p:cNvSpPr/>
          <p:nvPr/>
        </p:nvSpPr>
        <p:spPr>
          <a:xfrm>
            <a:off x="18096075" y="7946476"/>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317" name="Google Shape;317;p14"/>
          <p:cNvSpPr/>
          <p:nvPr/>
        </p:nvSpPr>
        <p:spPr>
          <a:xfrm>
            <a:off x="17895272" y="7004280"/>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8" name="Google Shape;318;p14"/>
          <p:cNvSpPr/>
          <p:nvPr/>
        </p:nvSpPr>
        <p:spPr>
          <a:xfrm>
            <a:off x="17895272" y="6062085"/>
            <a:ext cx="349479" cy="349480"/>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19" name="Google Shape;319;p14"/>
          <p:cNvSpPr/>
          <p:nvPr/>
        </p:nvSpPr>
        <p:spPr>
          <a:xfrm>
            <a:off x="16505515" y="6704114"/>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0" name="Google Shape;320;p14"/>
          <p:cNvSpPr/>
          <p:nvPr/>
        </p:nvSpPr>
        <p:spPr>
          <a:xfrm>
            <a:off x="17167362" y="6189454"/>
            <a:ext cx="349480" cy="349479"/>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1" name="Google Shape;321;p14"/>
          <p:cNvSpPr/>
          <p:nvPr/>
        </p:nvSpPr>
        <p:spPr>
          <a:xfrm>
            <a:off x="17333827" y="7308905"/>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2" name="Google Shape;322;p14"/>
          <p:cNvSpPr/>
          <p:nvPr/>
        </p:nvSpPr>
        <p:spPr>
          <a:xfrm>
            <a:off x="13132837"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3" name="Google Shape;323;p14"/>
          <p:cNvSpPr/>
          <p:nvPr/>
        </p:nvSpPr>
        <p:spPr>
          <a:xfrm>
            <a:off x="14455478" y="6908980"/>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4" name="Google Shape;324;p14"/>
          <p:cNvSpPr/>
          <p:nvPr/>
        </p:nvSpPr>
        <p:spPr>
          <a:xfrm>
            <a:off x="14764356"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5" name="Google Shape;325;p14"/>
          <p:cNvSpPr/>
          <p:nvPr/>
        </p:nvSpPr>
        <p:spPr>
          <a:xfrm>
            <a:off x="12815772" y="8051014"/>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6" name="Google Shape;326;p14"/>
          <p:cNvSpPr/>
          <p:nvPr/>
        </p:nvSpPr>
        <p:spPr>
          <a:xfrm>
            <a:off x="11902554" y="7418222"/>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327" name="Google Shape;327;p14"/>
          <p:cNvSpPr/>
          <p:nvPr/>
        </p:nvSpPr>
        <p:spPr>
          <a:xfrm>
            <a:off x="13132837" y="7118056"/>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328" name="Google Shape;328;p14"/>
          <p:cNvSpPr/>
          <p:nvPr/>
        </p:nvSpPr>
        <p:spPr>
          <a:xfrm>
            <a:off x="13848870" y="8051014"/>
            <a:ext cx="349480"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29" name="Google Shape;329;p14"/>
          <p:cNvSpPr/>
          <p:nvPr/>
        </p:nvSpPr>
        <p:spPr>
          <a:xfrm>
            <a:off x="8137941"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0" name="Google Shape;330;p14"/>
          <p:cNvSpPr/>
          <p:nvPr/>
        </p:nvSpPr>
        <p:spPr>
          <a:xfrm>
            <a:off x="9260833" y="5980378"/>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1" name="Google Shape;331;p14"/>
          <p:cNvSpPr/>
          <p:nvPr/>
        </p:nvSpPr>
        <p:spPr>
          <a:xfrm>
            <a:off x="8137941" y="525049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2" name="Google Shape;332;p14"/>
          <p:cNvSpPr/>
          <p:nvPr/>
        </p:nvSpPr>
        <p:spPr>
          <a:xfrm>
            <a:off x="8699388" y="5755799"/>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3" name="Google Shape;333;p14"/>
          <p:cNvSpPr/>
          <p:nvPr/>
        </p:nvSpPr>
        <p:spPr>
          <a:xfrm>
            <a:off x="8475200" y="452061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4" name="Google Shape;334;p14"/>
          <p:cNvSpPr/>
          <p:nvPr/>
        </p:nvSpPr>
        <p:spPr>
          <a:xfrm>
            <a:off x="9260833" y="4604834"/>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5" name="Google Shape;335;p14"/>
          <p:cNvSpPr/>
          <p:nvPr/>
        </p:nvSpPr>
        <p:spPr>
          <a:xfrm>
            <a:off x="8699388" y="649503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6" name="Google Shape;336;p14"/>
          <p:cNvSpPr txBox="1"/>
          <p:nvPr/>
        </p:nvSpPr>
        <p:spPr>
          <a:xfrm>
            <a:off x="570504" y="5513068"/>
            <a:ext cx="5607673" cy="2313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pick a K-number of clusters</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randomly pick a series of “</a:t>
            </a:r>
            <a:r>
              <a:rPr b="1" i="0" lang="en-US" sz="2900" u="none" cap="none" strike="noStrike">
                <a:solidFill>
                  <a:srgbClr val="000000"/>
                </a:solidFill>
                <a:latin typeface="Helvetica Neue"/>
                <a:ea typeface="Helvetica Neue"/>
                <a:cs typeface="Helvetica Neue"/>
                <a:sym typeface="Helvetica Neue"/>
              </a:rPr>
              <a:t>centroids</a:t>
            </a:r>
            <a:r>
              <a:rPr b="0" i="0" lang="en-US" sz="2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assign each particle to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closest to it</a:t>
            </a:r>
            <a:endParaRPr b="0" i="0" sz="1400" u="none" cap="none" strike="noStrike">
              <a:solidFill>
                <a:srgbClr val="000000"/>
              </a:solidFill>
              <a:latin typeface="Arial"/>
              <a:ea typeface="Arial"/>
              <a:cs typeface="Arial"/>
              <a:sym typeface="Arial"/>
            </a:endParaRPr>
          </a:p>
        </p:txBody>
      </p:sp>
      <p:sp>
        <p:nvSpPr>
          <p:cNvPr id="337" name="Google Shape;337;p14"/>
          <p:cNvSpPr txBox="1"/>
          <p:nvPr/>
        </p:nvSpPr>
        <p:spPr>
          <a:xfrm>
            <a:off x="18332747" y="10533932"/>
            <a:ext cx="641605" cy="46105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k=6</a:t>
            </a:r>
            <a:endParaRPr b="0" i="0" sz="1400" u="none" cap="none" strike="noStrike">
              <a:solidFill>
                <a:srgbClr val="000000"/>
              </a:solidFill>
              <a:latin typeface="Arial"/>
              <a:ea typeface="Arial"/>
              <a:cs typeface="Arial"/>
              <a:sym typeface="Arial"/>
            </a:endParaRPr>
          </a:p>
        </p:txBody>
      </p:sp>
      <p:sp>
        <p:nvSpPr>
          <p:cNvPr id="338" name="Google Shape;338;p14"/>
          <p:cNvSpPr/>
          <p:nvPr/>
        </p:nvSpPr>
        <p:spPr>
          <a:xfrm>
            <a:off x="9649952" y="8404891"/>
            <a:ext cx="243682" cy="243682"/>
          </a:xfrm>
          <a:custGeom>
            <a:rect b="b" l="l" r="r" t="t"/>
            <a:pathLst>
              <a:path extrusionOk="0" h="21600" w="21600">
                <a:moveTo>
                  <a:pt x="0" y="10800"/>
                </a:moveTo>
                <a:lnTo>
                  <a:pt x="10800" y="21600"/>
                </a:lnTo>
                <a:lnTo>
                  <a:pt x="21600" y="10800"/>
                </a:lnTo>
                <a:lnTo>
                  <a:pt x="10800" y="0"/>
                </a:lnTo>
                <a:close/>
              </a:path>
            </a:pathLst>
          </a:custGeom>
          <a:solidFill>
            <a:srgbClr val="6FFDE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39" name="Google Shape;339;p14"/>
          <p:cNvSpPr/>
          <p:nvPr/>
        </p:nvSpPr>
        <p:spPr>
          <a:xfrm>
            <a:off x="15463925" y="8404891"/>
            <a:ext cx="243682" cy="243682"/>
          </a:xfrm>
          <a:custGeom>
            <a:rect b="b" l="l" r="r" t="t"/>
            <a:pathLst>
              <a:path extrusionOk="0" h="21600" w="21600">
                <a:moveTo>
                  <a:pt x="0" y="10800"/>
                </a:moveTo>
                <a:lnTo>
                  <a:pt x="10800" y="21600"/>
                </a:lnTo>
                <a:lnTo>
                  <a:pt x="21600" y="10800"/>
                </a:lnTo>
                <a:lnTo>
                  <a:pt x="10800" y="0"/>
                </a:lnTo>
                <a:close/>
              </a:path>
            </a:pathLst>
          </a:custGeom>
          <a:solidFill>
            <a:srgbClr val="FF94C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0" name="Google Shape;340;p14"/>
          <p:cNvSpPr/>
          <p:nvPr/>
        </p:nvSpPr>
        <p:spPr>
          <a:xfrm>
            <a:off x="17739625" y="4956347"/>
            <a:ext cx="243682" cy="243682"/>
          </a:xfrm>
          <a:custGeom>
            <a:rect b="b" l="l" r="r" t="t"/>
            <a:pathLst>
              <a:path extrusionOk="0" h="21600" w="21600">
                <a:moveTo>
                  <a:pt x="0" y="10800"/>
                </a:moveTo>
                <a:lnTo>
                  <a:pt x="10800" y="21600"/>
                </a:lnTo>
                <a:lnTo>
                  <a:pt x="21600" y="10800"/>
                </a:lnTo>
                <a:lnTo>
                  <a:pt x="10800" y="0"/>
                </a:lnTo>
                <a:close/>
              </a:path>
            </a:pathLst>
          </a:custGeom>
          <a:solidFill>
            <a:srgbClr val="FEEF5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1" name="Google Shape;341;p14"/>
          <p:cNvSpPr/>
          <p:nvPr/>
        </p:nvSpPr>
        <p:spPr>
          <a:xfrm>
            <a:off x="17253292" y="7057180"/>
            <a:ext cx="243682" cy="243681"/>
          </a:xfrm>
          <a:custGeom>
            <a:rect b="b" l="l" r="r" t="t"/>
            <a:pathLst>
              <a:path extrusionOk="0" h="21600" w="21600">
                <a:moveTo>
                  <a:pt x="0" y="10800"/>
                </a:moveTo>
                <a:lnTo>
                  <a:pt x="10800" y="21600"/>
                </a:lnTo>
                <a:lnTo>
                  <a:pt x="21600" y="10800"/>
                </a:lnTo>
                <a:lnTo>
                  <a:pt x="10800" y="0"/>
                </a:lnTo>
                <a:close/>
              </a:path>
            </a:pathLst>
          </a:custGeom>
          <a:solidFill>
            <a:srgbClr val="87F84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2" name="Google Shape;342;p14"/>
          <p:cNvSpPr/>
          <p:nvPr/>
        </p:nvSpPr>
        <p:spPr>
          <a:xfrm>
            <a:off x="17498012" y="2207004"/>
            <a:ext cx="243682" cy="243682"/>
          </a:xfrm>
          <a:custGeom>
            <a:rect b="b" l="l" r="r" t="t"/>
            <a:pathLst>
              <a:path extrusionOk="0" h="21600" w="21600">
                <a:moveTo>
                  <a:pt x="0" y="10800"/>
                </a:moveTo>
                <a:lnTo>
                  <a:pt x="10800" y="21600"/>
                </a:lnTo>
                <a:lnTo>
                  <a:pt x="21600" y="10800"/>
                </a:lnTo>
                <a:lnTo>
                  <a:pt x="10800" y="0"/>
                </a:lnTo>
                <a:close/>
              </a:path>
            </a:pathLst>
          </a:custGeom>
          <a:solidFill>
            <a:srgbClr val="FE958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3" name="Google Shape;343;p14"/>
          <p:cNvSpPr/>
          <p:nvPr/>
        </p:nvSpPr>
        <p:spPr>
          <a:xfrm>
            <a:off x="10590430" y="3844587"/>
            <a:ext cx="243682" cy="243682"/>
          </a:xfrm>
          <a:custGeom>
            <a:rect b="b" l="l" r="r" t="t"/>
            <a:pathLst>
              <a:path extrusionOk="0" h="21600" w="21600">
                <a:moveTo>
                  <a:pt x="0" y="10800"/>
                </a:moveTo>
                <a:lnTo>
                  <a:pt x="10800" y="21600"/>
                </a:lnTo>
                <a:lnTo>
                  <a:pt x="21600" y="10800"/>
                </a:lnTo>
                <a:lnTo>
                  <a:pt x="10800" y="0"/>
                </a:lnTo>
                <a:close/>
              </a:path>
            </a:pathLst>
          </a:cu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4" name="Google Shape;344;p14"/>
          <p:cNvSpPr txBox="1"/>
          <p:nvPr/>
        </p:nvSpPr>
        <p:spPr>
          <a:xfrm>
            <a:off x="570504" y="7814523"/>
            <a:ext cx="5607673" cy="1424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4"/>
            </a:pPr>
            <a:r>
              <a:rPr b="0" i="0" lang="en-US" sz="2900" u="none" cap="none" strike="noStrike">
                <a:solidFill>
                  <a:srgbClr val="000000"/>
                </a:solidFill>
                <a:latin typeface="Helvetica Neue"/>
                <a:ea typeface="Helvetica Neue"/>
                <a:cs typeface="Helvetica Neue"/>
                <a:sym typeface="Helvetica Neue"/>
              </a:rPr>
              <a:t>move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to the weighted geometric center of samples assigned to it</a:t>
            </a:r>
            <a:endParaRPr b="0" i="0" sz="1400" u="none" cap="none" strike="noStrike">
              <a:solidFill>
                <a:srgbClr val="000000"/>
              </a:solidFill>
              <a:latin typeface="Arial"/>
              <a:ea typeface="Arial"/>
              <a:cs typeface="Arial"/>
              <a:sym typeface="Arial"/>
            </a:endParaRPr>
          </a:p>
        </p:txBody>
      </p:sp>
      <p:sp>
        <p:nvSpPr>
          <p:cNvPr id="345" name="Google Shape;345;p14"/>
          <p:cNvSpPr txBox="1"/>
          <p:nvPr/>
        </p:nvSpPr>
        <p:spPr>
          <a:xfrm>
            <a:off x="570504" y="9198971"/>
            <a:ext cx="5607673" cy="9799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5"/>
            </a:pPr>
            <a:r>
              <a:rPr b="0" i="0" lang="en-US" sz="2900" u="none" cap="none" strike="noStrike">
                <a:solidFill>
                  <a:srgbClr val="000000"/>
                </a:solidFill>
                <a:latin typeface="Helvetica Neue"/>
                <a:ea typeface="Helvetica Neue"/>
                <a:cs typeface="Helvetica Neue"/>
                <a:sym typeface="Helvetica Neue"/>
              </a:rPr>
              <a:t>Repeat 3-4 until centroids stop moving!</a:t>
            </a:r>
            <a:endParaRPr b="0" i="0" sz="1400" u="none" cap="none" strike="noStrike">
              <a:solidFill>
                <a:srgbClr val="000000"/>
              </a:solidFill>
              <a:latin typeface="Arial"/>
              <a:ea typeface="Arial"/>
              <a:cs typeface="Arial"/>
              <a:sym typeface="Arial"/>
            </a:endParaRPr>
          </a:p>
        </p:txBody>
      </p:sp>
      <p:sp>
        <p:nvSpPr>
          <p:cNvPr id="346" name="Google Shape;346;p14"/>
          <p:cNvSpPr txBox="1"/>
          <p:nvPr/>
        </p:nvSpPr>
        <p:spPr>
          <a:xfrm>
            <a:off x="307417" y="335745"/>
            <a:ext cx="4476237"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cxnSp>
        <p:nvCxnSpPr>
          <p:cNvPr id="351" name="Google Shape;351;p15"/>
          <p:cNvCxnSpPr/>
          <p:nvPr/>
        </p:nvCxnSpPr>
        <p:spPr>
          <a:xfrm flipH="1" rot="10800000">
            <a:off x="6756987" y="1597817"/>
            <a:ext cx="1" cy="10330494"/>
          </a:xfrm>
          <a:prstGeom prst="straightConnector1">
            <a:avLst/>
          </a:prstGeom>
          <a:noFill/>
          <a:ln cap="flat" cmpd="sng" w="38100">
            <a:solidFill>
              <a:srgbClr val="D5D5D5"/>
            </a:solidFill>
            <a:prstDash val="solid"/>
            <a:miter lim="400000"/>
            <a:headEnd len="sm" w="sm" type="none"/>
            <a:tailEnd len="sm" w="sm" type="none"/>
          </a:ln>
        </p:spPr>
      </p:cxnSp>
      <p:cxnSp>
        <p:nvCxnSpPr>
          <p:cNvPr id="352" name="Google Shape;352;p15"/>
          <p:cNvCxnSpPr/>
          <p:nvPr/>
        </p:nvCxnSpPr>
        <p:spPr>
          <a:xfrm rot="10800000">
            <a:off x="5830530" y="11185940"/>
            <a:ext cx="13196334" cy="1"/>
          </a:xfrm>
          <a:prstGeom prst="straightConnector1">
            <a:avLst/>
          </a:prstGeom>
          <a:noFill/>
          <a:ln cap="flat" cmpd="sng" w="38100">
            <a:solidFill>
              <a:srgbClr val="D5D5D5"/>
            </a:solidFill>
            <a:prstDash val="solid"/>
            <a:miter lim="400000"/>
            <a:headEnd len="sm" w="sm" type="none"/>
            <a:tailEnd len="sm" w="sm" type="none"/>
          </a:ln>
        </p:spPr>
      </p:cxnSp>
      <p:sp>
        <p:nvSpPr>
          <p:cNvPr id="353" name="Google Shape;353;p15"/>
          <p:cNvSpPr/>
          <p:nvPr/>
        </p:nvSpPr>
        <p:spPr>
          <a:xfrm>
            <a:off x="7576494"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4" name="Google Shape;354;p15"/>
          <p:cNvSpPr/>
          <p:nvPr/>
        </p:nvSpPr>
        <p:spPr>
          <a:xfrm>
            <a:off x="8699387" y="10314251"/>
            <a:ext cx="349480"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5" name="Google Shape;355;p15"/>
          <p:cNvSpPr/>
          <p:nvPr/>
        </p:nvSpPr>
        <p:spPr>
          <a:xfrm>
            <a:off x="8137942" y="8938708"/>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6" name="Google Shape;356;p15"/>
          <p:cNvSpPr/>
          <p:nvPr/>
        </p:nvSpPr>
        <p:spPr>
          <a:xfrm>
            <a:off x="8137942" y="10089674"/>
            <a:ext cx="349479"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7" name="Google Shape;357;p15"/>
          <p:cNvSpPr/>
          <p:nvPr/>
        </p:nvSpPr>
        <p:spPr>
          <a:xfrm>
            <a:off x="7546765" y="9418332"/>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8" name="Google Shape;358;p15"/>
          <p:cNvSpPr/>
          <p:nvPr/>
        </p:nvSpPr>
        <p:spPr>
          <a:xfrm>
            <a:off x="8249401" y="9514191"/>
            <a:ext cx="349480" cy="349479"/>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9" name="Google Shape;359;p15"/>
          <p:cNvSpPr/>
          <p:nvPr/>
        </p:nvSpPr>
        <p:spPr>
          <a:xfrm>
            <a:off x="8952038" y="9626480"/>
            <a:ext cx="349479" cy="349480"/>
          </a:xfrm>
          <a:prstGeom prst="ellipse">
            <a:avLst/>
          </a:prstGeom>
          <a:solidFill>
            <a:srgbClr val="6FFDEA"/>
          </a:solidFill>
          <a:ln cap="flat" cmpd="sng" w="635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0" name="Google Shape;360;p15"/>
          <p:cNvSpPr txBox="1"/>
          <p:nvPr/>
        </p:nvSpPr>
        <p:spPr>
          <a:xfrm>
            <a:off x="5353451" y="1707351"/>
            <a:ext cx="1331977" cy="48515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Comfort</a:t>
            </a:r>
            <a:endParaRPr b="0" i="0" sz="1400" u="none" cap="none" strike="noStrike">
              <a:solidFill>
                <a:srgbClr val="000000"/>
              </a:solidFill>
              <a:latin typeface="Arial"/>
              <a:ea typeface="Arial"/>
              <a:cs typeface="Arial"/>
              <a:sym typeface="Arial"/>
            </a:endParaRPr>
          </a:p>
        </p:txBody>
      </p:sp>
      <p:sp>
        <p:nvSpPr>
          <p:cNvPr id="361" name="Google Shape;361;p15"/>
          <p:cNvSpPr txBox="1"/>
          <p:nvPr/>
        </p:nvSpPr>
        <p:spPr>
          <a:xfrm>
            <a:off x="17739625" y="11674740"/>
            <a:ext cx="1290924" cy="4851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Fashion</a:t>
            </a:r>
            <a:endParaRPr b="0" i="0" sz="1400" u="none" cap="none" strike="noStrike">
              <a:solidFill>
                <a:srgbClr val="000000"/>
              </a:solidFill>
              <a:latin typeface="Arial"/>
              <a:ea typeface="Arial"/>
              <a:cs typeface="Arial"/>
              <a:sym typeface="Arial"/>
            </a:endParaRPr>
          </a:p>
        </p:txBody>
      </p:sp>
      <p:sp>
        <p:nvSpPr>
          <p:cNvPr id="362" name="Google Shape;362;p15"/>
          <p:cNvSpPr/>
          <p:nvPr/>
        </p:nvSpPr>
        <p:spPr>
          <a:xfrm>
            <a:off x="10346700" y="3316754"/>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3" name="Google Shape;363;p15"/>
          <p:cNvSpPr/>
          <p:nvPr/>
        </p:nvSpPr>
        <p:spPr>
          <a:xfrm>
            <a:off x="11469592" y="3316754"/>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4" name="Google Shape;364;p15"/>
          <p:cNvSpPr/>
          <p:nvPr/>
        </p:nvSpPr>
        <p:spPr>
          <a:xfrm>
            <a:off x="12354724"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5" name="Google Shape;365;p15"/>
          <p:cNvSpPr/>
          <p:nvPr/>
        </p:nvSpPr>
        <p:spPr>
          <a:xfrm>
            <a:off x="10908147" y="3092176"/>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6" name="Google Shape;366;p15"/>
          <p:cNvSpPr/>
          <p:nvPr/>
        </p:nvSpPr>
        <p:spPr>
          <a:xfrm>
            <a:off x="12640068" y="3791688"/>
            <a:ext cx="349480"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7" name="Google Shape;367;p15"/>
          <p:cNvSpPr/>
          <p:nvPr/>
        </p:nvSpPr>
        <p:spPr>
          <a:xfrm>
            <a:off x="11469592" y="1941210"/>
            <a:ext cx="349480"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8" name="Google Shape;368;p15"/>
          <p:cNvSpPr/>
          <p:nvPr/>
        </p:nvSpPr>
        <p:spPr>
          <a:xfrm>
            <a:off x="11722243" y="2628982"/>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9" name="Google Shape;369;p15"/>
          <p:cNvSpPr/>
          <p:nvPr/>
        </p:nvSpPr>
        <p:spPr>
          <a:xfrm>
            <a:off x="16631017" y="2497991"/>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0" name="Google Shape;370;p15"/>
          <p:cNvSpPr/>
          <p:nvPr/>
        </p:nvSpPr>
        <p:spPr>
          <a:xfrm>
            <a:off x="17192463" y="3185763"/>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1" name="Google Shape;371;p15"/>
          <p:cNvSpPr/>
          <p:nvPr/>
        </p:nvSpPr>
        <p:spPr>
          <a:xfrm>
            <a:off x="18036635" y="1810219"/>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2" name="Google Shape;372;p15"/>
          <p:cNvSpPr/>
          <p:nvPr/>
        </p:nvSpPr>
        <p:spPr>
          <a:xfrm>
            <a:off x="16631017" y="1556110"/>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3" name="Google Shape;373;p15"/>
          <p:cNvSpPr/>
          <p:nvPr/>
        </p:nvSpPr>
        <p:spPr>
          <a:xfrm>
            <a:off x="18036635" y="3185763"/>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4" name="Google Shape;374;p15"/>
          <p:cNvSpPr/>
          <p:nvPr/>
        </p:nvSpPr>
        <p:spPr>
          <a:xfrm>
            <a:off x="17192463" y="1810219"/>
            <a:ext cx="349480" cy="349480"/>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5" name="Google Shape;375;p15"/>
          <p:cNvSpPr/>
          <p:nvPr/>
        </p:nvSpPr>
        <p:spPr>
          <a:xfrm>
            <a:off x="17445113" y="2497992"/>
            <a:ext cx="349479" cy="349479"/>
          </a:xfrm>
          <a:prstGeom prst="ellipse">
            <a:avLst/>
          </a:prstGeom>
          <a:solidFill>
            <a:srgbClr val="FE958C"/>
          </a:solidFill>
          <a:ln cap="flat" cmpd="sng" w="63500">
            <a:solidFill>
              <a:srgbClr val="B41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6" name="Google Shape;376;p15"/>
          <p:cNvSpPr/>
          <p:nvPr/>
        </p:nvSpPr>
        <p:spPr>
          <a:xfrm>
            <a:off x="17895272" y="7004280"/>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7" name="Google Shape;377;p15"/>
          <p:cNvSpPr/>
          <p:nvPr/>
        </p:nvSpPr>
        <p:spPr>
          <a:xfrm>
            <a:off x="17895272" y="6062085"/>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8" name="Google Shape;378;p15"/>
          <p:cNvSpPr/>
          <p:nvPr/>
        </p:nvSpPr>
        <p:spPr>
          <a:xfrm>
            <a:off x="16505515" y="6704114"/>
            <a:ext cx="349479" cy="349480"/>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79" name="Google Shape;379;p15"/>
          <p:cNvSpPr/>
          <p:nvPr/>
        </p:nvSpPr>
        <p:spPr>
          <a:xfrm>
            <a:off x="17167362" y="6189454"/>
            <a:ext cx="349480"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0" name="Google Shape;380;p15"/>
          <p:cNvSpPr/>
          <p:nvPr/>
        </p:nvSpPr>
        <p:spPr>
          <a:xfrm>
            <a:off x="17333827" y="7308905"/>
            <a:ext cx="349479" cy="349479"/>
          </a:xfrm>
          <a:prstGeom prst="ellipse">
            <a:avLst/>
          </a:prstGeom>
          <a:solidFill>
            <a:srgbClr val="87F84D"/>
          </a:solidFill>
          <a:ln cap="flat" cmpd="sng" w="63500">
            <a:solidFill>
              <a:srgbClr val="016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1" name="Google Shape;381;p15"/>
          <p:cNvSpPr/>
          <p:nvPr/>
        </p:nvSpPr>
        <p:spPr>
          <a:xfrm>
            <a:off x="13132837"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2" name="Google Shape;382;p15"/>
          <p:cNvSpPr/>
          <p:nvPr/>
        </p:nvSpPr>
        <p:spPr>
          <a:xfrm>
            <a:off x="14455478" y="6908980"/>
            <a:ext cx="349480"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3" name="Google Shape;383;p15"/>
          <p:cNvSpPr/>
          <p:nvPr/>
        </p:nvSpPr>
        <p:spPr>
          <a:xfrm>
            <a:off x="14764356" y="8983971"/>
            <a:ext cx="349479" cy="349480"/>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4" name="Google Shape;384;p15"/>
          <p:cNvSpPr/>
          <p:nvPr/>
        </p:nvSpPr>
        <p:spPr>
          <a:xfrm>
            <a:off x="12815772" y="8051014"/>
            <a:ext cx="349479"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5" name="Google Shape;385;p15"/>
          <p:cNvSpPr/>
          <p:nvPr/>
        </p:nvSpPr>
        <p:spPr>
          <a:xfrm>
            <a:off x="13848870" y="8051014"/>
            <a:ext cx="349480" cy="349479"/>
          </a:xfrm>
          <a:prstGeom prst="ellipse">
            <a:avLst/>
          </a:prstGeom>
          <a:solidFill>
            <a:srgbClr val="FF94CA"/>
          </a:solidFill>
          <a:ln cap="flat" cmpd="sng" w="63500">
            <a:solidFill>
              <a:srgbClr val="950D5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6" name="Google Shape;386;p15"/>
          <p:cNvSpPr/>
          <p:nvPr/>
        </p:nvSpPr>
        <p:spPr>
          <a:xfrm>
            <a:off x="8137941"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7" name="Google Shape;387;p15"/>
          <p:cNvSpPr/>
          <p:nvPr/>
        </p:nvSpPr>
        <p:spPr>
          <a:xfrm>
            <a:off x="9260833" y="598037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8" name="Google Shape;388;p15"/>
          <p:cNvSpPr/>
          <p:nvPr/>
        </p:nvSpPr>
        <p:spPr>
          <a:xfrm>
            <a:off x="8137941" y="525049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89" name="Google Shape;389;p15"/>
          <p:cNvSpPr/>
          <p:nvPr/>
        </p:nvSpPr>
        <p:spPr>
          <a:xfrm>
            <a:off x="8699388" y="5755799"/>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0" name="Google Shape;390;p15"/>
          <p:cNvSpPr/>
          <p:nvPr/>
        </p:nvSpPr>
        <p:spPr>
          <a:xfrm>
            <a:off x="8475200" y="452061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1" name="Google Shape;391;p15"/>
          <p:cNvSpPr/>
          <p:nvPr/>
        </p:nvSpPr>
        <p:spPr>
          <a:xfrm>
            <a:off x="9260833" y="4604834"/>
            <a:ext cx="349479" cy="349480"/>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2" name="Google Shape;392;p15"/>
          <p:cNvSpPr/>
          <p:nvPr/>
        </p:nvSpPr>
        <p:spPr>
          <a:xfrm>
            <a:off x="8699388" y="6495038"/>
            <a:ext cx="349479" cy="349479"/>
          </a:xfrm>
          <a:prstGeom prst="ellipse">
            <a:avLst/>
          </a:prstGeom>
          <a:solidFill>
            <a:srgbClr val="55C1FF"/>
          </a:solidFill>
          <a:ln cap="flat" cmpd="sng" w="635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3" name="Google Shape;393;p15"/>
          <p:cNvSpPr txBox="1"/>
          <p:nvPr/>
        </p:nvSpPr>
        <p:spPr>
          <a:xfrm>
            <a:off x="570504" y="5513068"/>
            <a:ext cx="5607673" cy="2313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pick a K-number of clusters</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randomly pick a series of “</a:t>
            </a:r>
            <a:r>
              <a:rPr b="1" i="0" lang="en-US" sz="2900" u="none" cap="none" strike="noStrike">
                <a:solidFill>
                  <a:srgbClr val="000000"/>
                </a:solidFill>
                <a:latin typeface="Helvetica Neue"/>
                <a:ea typeface="Helvetica Neue"/>
                <a:cs typeface="Helvetica Neue"/>
                <a:sym typeface="Helvetica Neue"/>
              </a:rPr>
              <a:t>centroids</a:t>
            </a:r>
            <a:r>
              <a:rPr b="0" i="0" lang="en-US" sz="2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611187" lvl="0" marL="611187" marR="0" rtl="0" algn="l">
              <a:lnSpc>
                <a:spcPct val="100000"/>
              </a:lnSpc>
              <a:spcBef>
                <a:spcPts val="0"/>
              </a:spcBef>
              <a:spcAft>
                <a:spcPts val="0"/>
              </a:spcAft>
              <a:buClr>
                <a:srgbClr val="000000"/>
              </a:buClr>
              <a:buSzPts val="2900"/>
              <a:buFont typeface="Helvetica Neue"/>
              <a:buAutoNum type="arabicPeriod"/>
            </a:pPr>
            <a:r>
              <a:rPr b="0" i="0" lang="en-US" sz="2900" u="none" cap="none" strike="noStrike">
                <a:solidFill>
                  <a:srgbClr val="000000"/>
                </a:solidFill>
                <a:latin typeface="Helvetica Neue"/>
                <a:ea typeface="Helvetica Neue"/>
                <a:cs typeface="Helvetica Neue"/>
                <a:sym typeface="Helvetica Neue"/>
              </a:rPr>
              <a:t>assign each particle to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closest to it</a:t>
            </a:r>
            <a:endParaRPr b="0" i="0" sz="1400" u="none" cap="none" strike="noStrike">
              <a:solidFill>
                <a:srgbClr val="000000"/>
              </a:solidFill>
              <a:latin typeface="Arial"/>
              <a:ea typeface="Arial"/>
              <a:cs typeface="Arial"/>
              <a:sym typeface="Arial"/>
            </a:endParaRPr>
          </a:p>
        </p:txBody>
      </p:sp>
      <p:sp>
        <p:nvSpPr>
          <p:cNvPr id="394" name="Google Shape;394;p15"/>
          <p:cNvSpPr txBox="1"/>
          <p:nvPr/>
        </p:nvSpPr>
        <p:spPr>
          <a:xfrm>
            <a:off x="18332747" y="10533932"/>
            <a:ext cx="641605" cy="46105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2400"/>
              <a:buFont typeface="Helvetica Neue"/>
              <a:buNone/>
            </a:pPr>
            <a:r>
              <a:rPr b="1" i="0" lang="en-US" sz="2400" u="none" cap="none" strike="noStrike">
                <a:solidFill>
                  <a:srgbClr val="EF7001"/>
                </a:solidFill>
                <a:latin typeface="Helvetica Neue"/>
                <a:ea typeface="Helvetica Neue"/>
                <a:cs typeface="Helvetica Neue"/>
                <a:sym typeface="Helvetica Neue"/>
              </a:rPr>
              <a:t>k=6</a:t>
            </a:r>
            <a:endParaRPr b="0" i="0" sz="1400" u="none" cap="none" strike="noStrike">
              <a:solidFill>
                <a:srgbClr val="000000"/>
              </a:solidFill>
              <a:latin typeface="Arial"/>
              <a:ea typeface="Arial"/>
              <a:cs typeface="Arial"/>
              <a:sym typeface="Arial"/>
            </a:endParaRPr>
          </a:p>
        </p:txBody>
      </p:sp>
      <p:sp>
        <p:nvSpPr>
          <p:cNvPr id="395" name="Google Shape;395;p15"/>
          <p:cNvSpPr/>
          <p:nvPr/>
        </p:nvSpPr>
        <p:spPr>
          <a:xfrm>
            <a:off x="9649952" y="8404891"/>
            <a:ext cx="243682" cy="243682"/>
          </a:xfrm>
          <a:custGeom>
            <a:rect b="b" l="l" r="r" t="t"/>
            <a:pathLst>
              <a:path extrusionOk="0" h="21600" w="21600">
                <a:moveTo>
                  <a:pt x="0" y="10800"/>
                </a:moveTo>
                <a:lnTo>
                  <a:pt x="10800" y="21600"/>
                </a:lnTo>
                <a:lnTo>
                  <a:pt x="21600" y="10800"/>
                </a:lnTo>
                <a:lnTo>
                  <a:pt x="10800" y="0"/>
                </a:lnTo>
                <a:close/>
              </a:path>
            </a:pathLst>
          </a:custGeom>
          <a:solidFill>
            <a:srgbClr val="6FFDE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6" name="Google Shape;396;p15"/>
          <p:cNvSpPr/>
          <p:nvPr/>
        </p:nvSpPr>
        <p:spPr>
          <a:xfrm>
            <a:off x="15463925" y="8404891"/>
            <a:ext cx="243682" cy="243682"/>
          </a:xfrm>
          <a:custGeom>
            <a:rect b="b" l="l" r="r" t="t"/>
            <a:pathLst>
              <a:path extrusionOk="0" h="21600" w="21600">
                <a:moveTo>
                  <a:pt x="0" y="10800"/>
                </a:moveTo>
                <a:lnTo>
                  <a:pt x="10800" y="21600"/>
                </a:lnTo>
                <a:lnTo>
                  <a:pt x="21600" y="10800"/>
                </a:lnTo>
                <a:lnTo>
                  <a:pt x="10800" y="0"/>
                </a:lnTo>
                <a:close/>
              </a:path>
            </a:pathLst>
          </a:custGeom>
          <a:solidFill>
            <a:srgbClr val="FF94C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7" name="Google Shape;397;p15"/>
          <p:cNvSpPr/>
          <p:nvPr/>
        </p:nvSpPr>
        <p:spPr>
          <a:xfrm>
            <a:off x="17739625" y="4956347"/>
            <a:ext cx="243682" cy="243682"/>
          </a:xfrm>
          <a:custGeom>
            <a:rect b="b" l="l" r="r" t="t"/>
            <a:pathLst>
              <a:path extrusionOk="0" h="21600" w="21600">
                <a:moveTo>
                  <a:pt x="0" y="10800"/>
                </a:moveTo>
                <a:lnTo>
                  <a:pt x="10800" y="21600"/>
                </a:lnTo>
                <a:lnTo>
                  <a:pt x="21600" y="10800"/>
                </a:lnTo>
                <a:lnTo>
                  <a:pt x="10800" y="0"/>
                </a:lnTo>
                <a:close/>
              </a:path>
            </a:pathLst>
          </a:custGeom>
          <a:solidFill>
            <a:srgbClr val="FEEF5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8" name="Google Shape;398;p15"/>
          <p:cNvSpPr/>
          <p:nvPr/>
        </p:nvSpPr>
        <p:spPr>
          <a:xfrm>
            <a:off x="17253292" y="7057180"/>
            <a:ext cx="243682" cy="243681"/>
          </a:xfrm>
          <a:custGeom>
            <a:rect b="b" l="l" r="r" t="t"/>
            <a:pathLst>
              <a:path extrusionOk="0" h="21600" w="21600">
                <a:moveTo>
                  <a:pt x="0" y="10800"/>
                </a:moveTo>
                <a:lnTo>
                  <a:pt x="10800" y="21600"/>
                </a:lnTo>
                <a:lnTo>
                  <a:pt x="21600" y="10800"/>
                </a:lnTo>
                <a:lnTo>
                  <a:pt x="10800" y="0"/>
                </a:lnTo>
                <a:close/>
              </a:path>
            </a:pathLst>
          </a:custGeom>
          <a:solidFill>
            <a:srgbClr val="87F84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99" name="Google Shape;399;p15"/>
          <p:cNvSpPr/>
          <p:nvPr/>
        </p:nvSpPr>
        <p:spPr>
          <a:xfrm>
            <a:off x="17498012" y="2207004"/>
            <a:ext cx="243682" cy="243682"/>
          </a:xfrm>
          <a:custGeom>
            <a:rect b="b" l="l" r="r" t="t"/>
            <a:pathLst>
              <a:path extrusionOk="0" h="21600" w="21600">
                <a:moveTo>
                  <a:pt x="0" y="10800"/>
                </a:moveTo>
                <a:lnTo>
                  <a:pt x="10800" y="21600"/>
                </a:lnTo>
                <a:lnTo>
                  <a:pt x="21600" y="10800"/>
                </a:lnTo>
                <a:lnTo>
                  <a:pt x="10800" y="0"/>
                </a:lnTo>
                <a:close/>
              </a:path>
            </a:pathLst>
          </a:custGeom>
          <a:solidFill>
            <a:srgbClr val="FE958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00" name="Google Shape;400;p15"/>
          <p:cNvSpPr/>
          <p:nvPr/>
        </p:nvSpPr>
        <p:spPr>
          <a:xfrm>
            <a:off x="10590430" y="3844587"/>
            <a:ext cx="243682" cy="243682"/>
          </a:xfrm>
          <a:custGeom>
            <a:rect b="b" l="l" r="r" t="t"/>
            <a:pathLst>
              <a:path extrusionOk="0" h="21600" w="21600">
                <a:moveTo>
                  <a:pt x="0" y="10800"/>
                </a:moveTo>
                <a:lnTo>
                  <a:pt x="10800" y="21600"/>
                </a:lnTo>
                <a:lnTo>
                  <a:pt x="21600" y="10800"/>
                </a:lnTo>
                <a:lnTo>
                  <a:pt x="10800" y="0"/>
                </a:lnTo>
                <a:close/>
              </a:path>
            </a:pathLst>
          </a:cu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01" name="Google Shape;401;p15"/>
          <p:cNvSpPr txBox="1"/>
          <p:nvPr/>
        </p:nvSpPr>
        <p:spPr>
          <a:xfrm>
            <a:off x="570504" y="7814523"/>
            <a:ext cx="5607673" cy="14244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4"/>
            </a:pPr>
            <a:r>
              <a:rPr b="0" i="0" lang="en-US" sz="2900" u="none" cap="none" strike="noStrike">
                <a:solidFill>
                  <a:srgbClr val="000000"/>
                </a:solidFill>
                <a:latin typeface="Helvetica Neue"/>
                <a:ea typeface="Helvetica Neue"/>
                <a:cs typeface="Helvetica Neue"/>
                <a:sym typeface="Helvetica Neue"/>
              </a:rPr>
              <a:t>move the </a:t>
            </a:r>
            <a:r>
              <a:rPr b="1" i="0" lang="en-US" sz="2900" u="none" cap="none" strike="noStrike">
                <a:solidFill>
                  <a:srgbClr val="000000"/>
                </a:solidFill>
                <a:latin typeface="Helvetica Neue"/>
                <a:ea typeface="Helvetica Neue"/>
                <a:cs typeface="Helvetica Neue"/>
                <a:sym typeface="Helvetica Neue"/>
              </a:rPr>
              <a:t>centroid</a:t>
            </a:r>
            <a:r>
              <a:rPr b="0" i="0" lang="en-US" sz="2900" u="none" cap="none" strike="noStrike">
                <a:solidFill>
                  <a:srgbClr val="000000"/>
                </a:solidFill>
                <a:latin typeface="Helvetica Neue"/>
                <a:ea typeface="Helvetica Neue"/>
                <a:cs typeface="Helvetica Neue"/>
                <a:sym typeface="Helvetica Neue"/>
              </a:rPr>
              <a:t> to the weighted geometric center of samples assigned to it</a:t>
            </a:r>
            <a:endParaRPr b="0" i="0" sz="1400" u="none" cap="none" strike="noStrike">
              <a:solidFill>
                <a:srgbClr val="000000"/>
              </a:solidFill>
              <a:latin typeface="Arial"/>
              <a:ea typeface="Arial"/>
              <a:cs typeface="Arial"/>
              <a:sym typeface="Arial"/>
            </a:endParaRPr>
          </a:p>
        </p:txBody>
      </p:sp>
      <p:sp>
        <p:nvSpPr>
          <p:cNvPr id="402" name="Google Shape;402;p15"/>
          <p:cNvSpPr txBox="1"/>
          <p:nvPr/>
        </p:nvSpPr>
        <p:spPr>
          <a:xfrm>
            <a:off x="570504" y="9198971"/>
            <a:ext cx="5607673" cy="979918"/>
          </a:xfrm>
          <a:prstGeom prst="rect">
            <a:avLst/>
          </a:prstGeom>
          <a:noFill/>
          <a:ln>
            <a:noFill/>
          </a:ln>
        </p:spPr>
        <p:txBody>
          <a:bodyPr anchorCtr="0" anchor="ctr" bIns="50800" lIns="50800" spcFirstLastPara="1" rIns="50800" wrap="square" tIns="50800">
            <a:spAutoFit/>
          </a:bodyPr>
          <a:lstStyle/>
          <a:p>
            <a:pPr indent="-611187" lvl="0" marL="611187" marR="0" rtl="0" algn="l">
              <a:lnSpc>
                <a:spcPct val="100000"/>
              </a:lnSpc>
              <a:spcBef>
                <a:spcPts val="0"/>
              </a:spcBef>
              <a:spcAft>
                <a:spcPts val="0"/>
              </a:spcAft>
              <a:buClr>
                <a:srgbClr val="000000"/>
              </a:buClr>
              <a:buSzPts val="2900"/>
              <a:buFont typeface="Helvetica Neue"/>
              <a:buAutoNum type="arabicPeriod" startAt="5"/>
            </a:pPr>
            <a:r>
              <a:rPr b="0" i="0" lang="en-US" sz="2900" u="none" cap="none" strike="noStrike">
                <a:solidFill>
                  <a:srgbClr val="000000"/>
                </a:solidFill>
                <a:latin typeface="Helvetica Neue"/>
                <a:ea typeface="Helvetica Neue"/>
                <a:cs typeface="Helvetica Neue"/>
                <a:sym typeface="Helvetica Neue"/>
              </a:rPr>
              <a:t>Repeat 3-4 until centroids stop moving!</a:t>
            </a:r>
            <a:endParaRPr b="0" i="0" sz="1400" u="none" cap="none" strike="noStrike">
              <a:solidFill>
                <a:srgbClr val="000000"/>
              </a:solidFill>
              <a:latin typeface="Arial"/>
              <a:ea typeface="Arial"/>
              <a:cs typeface="Arial"/>
              <a:sym typeface="Arial"/>
            </a:endParaRPr>
          </a:p>
        </p:txBody>
      </p:sp>
      <p:sp>
        <p:nvSpPr>
          <p:cNvPr id="403" name="Google Shape;403;p15"/>
          <p:cNvSpPr/>
          <p:nvPr/>
        </p:nvSpPr>
        <p:spPr>
          <a:xfrm>
            <a:off x="16973182" y="7946476"/>
            <a:ext cx="349479" cy="349479"/>
          </a:xfrm>
          <a:prstGeom prst="ellipse">
            <a:avLst/>
          </a:prstGeom>
          <a:solidFill>
            <a:schemeClr val="accent3"/>
          </a:solidFill>
          <a:ln cap="flat" cmpd="sng" w="63500">
            <a:solidFill>
              <a:srgbClr val="2E711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404" name="Google Shape;404;p15"/>
          <p:cNvSpPr/>
          <p:nvPr/>
        </p:nvSpPr>
        <p:spPr>
          <a:xfrm>
            <a:off x="18096075" y="7946476"/>
            <a:ext cx="349479" cy="349479"/>
          </a:xfrm>
          <a:prstGeom prst="ellipse">
            <a:avLst/>
          </a:prstGeom>
          <a:solidFill>
            <a:schemeClr val="accent3"/>
          </a:solidFill>
          <a:ln cap="flat" cmpd="sng" w="63500">
            <a:solidFill>
              <a:srgbClr val="2E711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405" name="Google Shape;405;p15"/>
          <p:cNvSpPr/>
          <p:nvPr/>
        </p:nvSpPr>
        <p:spPr>
          <a:xfrm>
            <a:off x="11902554" y="7418222"/>
            <a:ext cx="349479" cy="349479"/>
          </a:xfrm>
          <a:prstGeom prst="ellipse">
            <a:avLst/>
          </a:prstGeom>
          <a:solidFill>
            <a:srgbClr val="FF94CA"/>
          </a:solidFill>
          <a:ln cap="flat" cmpd="sng" w="63500">
            <a:solidFill>
              <a:srgbClr val="A5316B"/>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406" name="Google Shape;406;p15"/>
          <p:cNvSpPr/>
          <p:nvPr/>
        </p:nvSpPr>
        <p:spPr>
          <a:xfrm>
            <a:off x="13132837" y="7118056"/>
            <a:ext cx="349479" cy="349479"/>
          </a:xfrm>
          <a:prstGeom prst="ellipse">
            <a:avLst/>
          </a:prstGeom>
          <a:solidFill>
            <a:srgbClr val="FF94CA"/>
          </a:solidFill>
          <a:ln cap="flat" cmpd="sng" w="63500">
            <a:solidFill>
              <a:srgbClr val="A5316B"/>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US" sz="200" u="none" cap="none" strike="noStrike">
                <a:solidFill>
                  <a:srgbClr val="5E5E5E"/>
                </a:solidFill>
                <a:latin typeface="Helvetica Neue"/>
                <a:ea typeface="Helvetica Neue"/>
                <a:cs typeface="Helvetica Neue"/>
                <a:sym typeface="Helvetica Neue"/>
              </a:rPr>
              <a:t>.</a:t>
            </a:r>
            <a:endParaRPr b="0" i="0" sz="200" u="none" cap="none" strike="noStrike">
              <a:solidFill>
                <a:srgbClr val="5E5E5E"/>
              </a:solidFill>
              <a:latin typeface="Helvetica Neue"/>
              <a:ea typeface="Helvetica Neue"/>
              <a:cs typeface="Helvetica Neue"/>
              <a:sym typeface="Helvetica Neue"/>
            </a:endParaRPr>
          </a:p>
        </p:txBody>
      </p:sp>
      <p:sp>
        <p:nvSpPr>
          <p:cNvPr id="407" name="Google Shape;407;p15"/>
          <p:cNvSpPr txBox="1"/>
          <p:nvPr/>
        </p:nvSpPr>
        <p:spPr>
          <a:xfrm>
            <a:off x="307417" y="335745"/>
            <a:ext cx="4476237" cy="77119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3875"/>
              <a:buFont typeface="Helvetica Neue"/>
              <a:buNone/>
            </a:pPr>
            <a:r>
              <a:rPr b="1" i="0" lang="en-US" sz="3875" u="none" cap="none" strike="noStrike">
                <a:solidFill>
                  <a:srgbClr val="006B64"/>
                </a:solidFill>
                <a:latin typeface="Helvetica Neue"/>
                <a:ea typeface="Helvetica Neue"/>
                <a:cs typeface="Helvetica Neue"/>
                <a:sym typeface="Helvetica Neue"/>
              </a:rPr>
              <a:t>k-means clustering</a:t>
            </a:r>
            <a:endParaRPr b="1" i="0" sz="8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jiami</dc:creator>
</cp:coreProperties>
</file>